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210 디딤고딕" panose="02020503020101020101" pitchFamily="18" charset="-127"/>
      <p:regular r:id="rId24"/>
    </p:embeddedFont>
    <p:embeddedFont>
      <p:font typeface="210 디딤고딕 Bold" panose="02020503020101020101" pitchFamily="18" charset="-127"/>
      <p:regular r:id="rId25"/>
    </p:embeddedFont>
    <p:embeddedFont>
      <p:font typeface="210 썸타임" panose="02020503020101020101" pitchFamily="18" charset="-127"/>
      <p:regular r:id="rId26"/>
    </p:embeddedFont>
    <p:embeddedFont>
      <p:font typeface="210 옥탑방" panose="02020603020101020101" pitchFamily="18" charset="-127"/>
      <p:regular r:id="rId27"/>
    </p:embeddedFont>
    <p:embeddedFont>
      <p:font typeface="HK Modular" pitchFamily="2" charset="0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114" autoAdjust="0"/>
    <p:restoredTop sz="94593" autoAdjust="0"/>
  </p:normalViewPr>
  <p:slideViewPr>
    <p:cSldViewPr>
      <p:cViewPr varScale="1">
        <p:scale>
          <a:sx n="31" d="100"/>
          <a:sy n="31" d="100"/>
        </p:scale>
        <p:origin x="216" y="18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08.06.2024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수정 전</a:t>
            </a:r>
          </a:p>
          <a:p>
            <a:r>
              <a:rPr lang="en-US"/>
              <a:t>답변 토픽모델링: LDA</a:t>
            </a:r>
          </a:p>
          <a:p>
            <a:r>
              <a:rPr lang="en-US"/>
              <a:t>수정 후</a:t>
            </a:r>
          </a:p>
          <a:p>
            <a:r>
              <a:rPr lang="en-US"/>
              <a:t>답변 분석: wordcloud,LDA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1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5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7.svg"/><Relationship Id="rId7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1.svg"/><Relationship Id="rId7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13.svg"/><Relationship Id="rId9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0219">
                <a:alpha val="100000"/>
              </a:srgbClr>
            </a:gs>
            <a:gs pos="50000">
              <a:srgbClr val="000224">
                <a:alpha val="100000"/>
              </a:srgbClr>
            </a:gs>
            <a:gs pos="100000">
              <a:srgbClr val="0496BE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97415" y="1320009"/>
            <a:ext cx="3846789" cy="6027732"/>
          </a:xfrm>
          <a:custGeom>
            <a:avLst/>
            <a:gdLst/>
            <a:ahLst/>
            <a:cxnLst/>
            <a:rect l="l" t="t" r="r" b="b"/>
            <a:pathLst>
              <a:path w="3846789" h="6027732">
                <a:moveTo>
                  <a:pt x="0" y="0"/>
                </a:moveTo>
                <a:lnTo>
                  <a:pt x="3846789" y="0"/>
                </a:lnTo>
                <a:lnTo>
                  <a:pt x="3846789" y="6027732"/>
                </a:lnTo>
                <a:lnTo>
                  <a:pt x="0" y="60277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3425690" y="7347741"/>
            <a:ext cx="3289585" cy="2261590"/>
          </a:xfrm>
          <a:custGeom>
            <a:avLst/>
            <a:gdLst/>
            <a:ahLst/>
            <a:cxnLst/>
            <a:rect l="l" t="t" r="r" b="b"/>
            <a:pathLst>
              <a:path w="3289585" h="2261590">
                <a:moveTo>
                  <a:pt x="0" y="0"/>
                </a:moveTo>
                <a:lnTo>
                  <a:pt x="3289585" y="0"/>
                </a:lnTo>
                <a:lnTo>
                  <a:pt x="3289585" y="2261589"/>
                </a:lnTo>
                <a:lnTo>
                  <a:pt x="0" y="2261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505855" y="7675250"/>
            <a:ext cx="8492722" cy="218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210 디딤고딕"/>
              </a:rPr>
              <a:t>TextMining Project Team_4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210 디딤고딕"/>
                <a:ea typeface="210 디딤고딕"/>
              </a:rPr>
              <a:t>2020204002 박현우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210 디딤고딕"/>
                <a:ea typeface="210 디딤고딕"/>
              </a:rPr>
              <a:t>2020204005 정필규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210 디딤고딕"/>
                <a:ea typeface="210 디딤고딕"/>
              </a:rPr>
              <a:t>2020204040 최현준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210 디딤고딕"/>
                <a:ea typeface="210 디딤고딕"/>
              </a:rPr>
              <a:t>2020204045 윤지형</a:t>
            </a:r>
          </a:p>
        </p:txBody>
      </p:sp>
      <p:sp>
        <p:nvSpPr>
          <p:cNvPr id="8" name="Freeform 8"/>
          <p:cNvSpPr/>
          <p:nvPr/>
        </p:nvSpPr>
        <p:spPr>
          <a:xfrm>
            <a:off x="10136105" y="7347741"/>
            <a:ext cx="3289585" cy="2261590"/>
          </a:xfrm>
          <a:custGeom>
            <a:avLst/>
            <a:gdLst/>
            <a:ahLst/>
            <a:cxnLst/>
            <a:rect l="l" t="t" r="r" b="b"/>
            <a:pathLst>
              <a:path w="3289585" h="2261590">
                <a:moveTo>
                  <a:pt x="0" y="0"/>
                </a:moveTo>
                <a:lnTo>
                  <a:pt x="3289585" y="0"/>
                </a:lnTo>
                <a:lnTo>
                  <a:pt x="3289585" y="2261589"/>
                </a:lnTo>
                <a:lnTo>
                  <a:pt x="0" y="2261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5">
            <a:extLst>
              <a:ext uri="{FF2B5EF4-FFF2-40B4-BE49-F238E27FC236}">
                <a16:creationId xmlns:a16="http://schemas.microsoft.com/office/drawing/2014/main" id="{38F95083-A85D-C0E9-A3B6-58C0AD07418B}"/>
              </a:ext>
            </a:extLst>
          </p:cNvPr>
          <p:cNvGrpSpPr/>
          <p:nvPr/>
        </p:nvGrpSpPr>
        <p:grpSpPr>
          <a:xfrm>
            <a:off x="1227284" y="3243262"/>
            <a:ext cx="11099060" cy="2395691"/>
            <a:chOff x="-466882" y="-133350"/>
            <a:chExt cx="13241244" cy="3194255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2E37F4BC-7D02-5D1A-F217-35661390D9DB}"/>
                </a:ext>
              </a:extLst>
            </p:cNvPr>
            <p:cNvSpPr txBox="1"/>
            <p:nvPr/>
          </p:nvSpPr>
          <p:spPr>
            <a:xfrm>
              <a:off x="-466882" y="296218"/>
              <a:ext cx="12576537" cy="27646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sz="6000" dirty="0" err="1">
                  <a:solidFill>
                    <a:srgbClr val="FFFFFF"/>
                  </a:solidFill>
                  <a:latin typeface="+mj-ea"/>
                  <a:ea typeface="+mj-ea"/>
                </a:rPr>
                <a:t>꽁꽁</a:t>
              </a:r>
              <a:r>
                <a:rPr lang="en-US" sz="6000" dirty="0">
                  <a:solidFill>
                    <a:srgbClr val="FFFFFF"/>
                  </a:solidFill>
                  <a:latin typeface="+mj-ea"/>
                  <a:ea typeface="+mj-ea"/>
                </a:rPr>
                <a:t> </a:t>
              </a:r>
              <a:r>
                <a:rPr lang="en-US" sz="6000" b="1" dirty="0" err="1">
                  <a:solidFill>
                    <a:schemeClr val="tx2">
                      <a:lumMod val="40000"/>
                      <a:lumOff val="60000"/>
                    </a:schemeClr>
                  </a:solidFill>
                  <a:latin typeface="+mj-ea"/>
                  <a:ea typeface="+mj-ea"/>
                </a:rPr>
                <a:t>얼어붙은</a:t>
              </a:r>
              <a:r>
                <a:rPr lang="en-US" sz="6000" b="1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sz="6000" b="1" dirty="0" err="1">
                  <a:solidFill>
                    <a:schemeClr val="tx2">
                      <a:lumMod val="40000"/>
                      <a:lumOff val="60000"/>
                    </a:schemeClr>
                  </a:solidFill>
                  <a:latin typeface="+mj-ea"/>
                  <a:ea typeface="+mj-ea"/>
                </a:rPr>
                <a:t>취업시장</a:t>
              </a:r>
              <a:r>
                <a:rPr lang="en-US" sz="6000" b="1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6000" dirty="0">
                  <a:solidFill>
                    <a:srgbClr val="FFFFFF"/>
                  </a:solidFill>
                  <a:latin typeface="+mj-ea"/>
                  <a:ea typeface="+mj-ea"/>
                </a:rPr>
                <a:t>위</a:t>
              </a:r>
              <a:r>
                <a:rPr lang="en-US" sz="6000" dirty="0" err="1">
                  <a:solidFill>
                    <a:srgbClr val="FFFFFF"/>
                  </a:solidFill>
                  <a:latin typeface="+mj-ea"/>
                  <a:ea typeface="+mj-ea"/>
                </a:rPr>
                <a:t>로</a:t>
              </a:r>
              <a:endParaRPr lang="en-US" sz="6000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>
                <a:lnSpc>
                  <a:spcPts val="8400"/>
                </a:lnSpc>
                <a:spcBef>
                  <a:spcPct val="0"/>
                </a:spcBef>
              </a:pPr>
              <a:r>
                <a:rPr lang="en-US" sz="6000" dirty="0" err="1">
                  <a:solidFill>
                    <a:schemeClr val="bg1"/>
                  </a:solidFill>
                  <a:latin typeface="+mj-ea"/>
                  <a:ea typeface="+mj-ea"/>
                </a:rPr>
                <a:t>취준생이</a:t>
              </a:r>
              <a:r>
                <a:rPr lang="en-US" sz="6000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en-US" sz="6000" dirty="0" err="1">
                  <a:solidFill>
                    <a:schemeClr val="bg1"/>
                  </a:solidFill>
                  <a:latin typeface="+mj-ea"/>
                  <a:ea typeface="+mj-ea"/>
                </a:rPr>
                <a:t>걸어다닙니다</a:t>
              </a:r>
              <a:endParaRPr lang="en-US" sz="6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id="{F81A0890-7FAB-3FB5-E1C4-0141E0DBA7FE}"/>
                </a:ext>
              </a:extLst>
            </p:cNvPr>
            <p:cNvSpPr txBox="1"/>
            <p:nvPr/>
          </p:nvSpPr>
          <p:spPr>
            <a:xfrm>
              <a:off x="197827" y="-133350"/>
              <a:ext cx="12576535" cy="1352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  <a:spcBef>
                  <a:spcPct val="0"/>
                </a:spcBef>
              </a:pPr>
              <a:endParaRPr lang="en-US" sz="6000" dirty="0">
                <a:solidFill>
                  <a:srgbClr val="386E8F"/>
                </a:solidFill>
                <a:ea typeface="HK Modular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8373" y="4471621"/>
            <a:ext cx="8375855" cy="4334505"/>
          </a:xfrm>
          <a:custGeom>
            <a:avLst/>
            <a:gdLst/>
            <a:ahLst/>
            <a:cxnLst/>
            <a:rect l="l" t="t" r="r" b="b"/>
            <a:pathLst>
              <a:path w="8375855" h="4334505">
                <a:moveTo>
                  <a:pt x="0" y="0"/>
                </a:moveTo>
                <a:lnTo>
                  <a:pt x="8375854" y="0"/>
                </a:lnTo>
                <a:lnTo>
                  <a:pt x="8375854" y="4334504"/>
                </a:lnTo>
                <a:lnTo>
                  <a:pt x="0" y="4334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848754" y="6068121"/>
            <a:ext cx="7675092" cy="1074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2"/>
              </a:lnSpc>
              <a:spcBef>
                <a:spcPct val="0"/>
              </a:spcBef>
            </a:pPr>
            <a:r>
              <a:rPr lang="en-US" sz="3058">
                <a:solidFill>
                  <a:srgbClr val="050926"/>
                </a:solidFill>
                <a:latin typeface="210 디딤고딕 Bold"/>
                <a:ea typeface="210 디딤고딕 Bold"/>
              </a:rPr>
              <a:t>문장과 단락을 768차원의 밀집 벡터 공간으로 매핑하는 sentence-transformers 모델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-152731" y="3573246"/>
            <a:ext cx="10167051" cy="530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72"/>
              </a:lnSpc>
              <a:spcBef>
                <a:spcPct val="0"/>
              </a:spcBef>
            </a:pPr>
            <a:r>
              <a:rPr lang="en-US" sz="3123">
                <a:solidFill>
                  <a:srgbClr val="050926"/>
                </a:solidFill>
                <a:latin typeface="HK Modular"/>
              </a:rPr>
              <a:t>KO-SROBERTA-MULTITASK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92736" y="641350"/>
            <a:ext cx="8624426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50926"/>
                </a:solidFill>
                <a:latin typeface="210 디딤고딕"/>
              </a:rPr>
              <a:t>Final Product - Embedding</a:t>
            </a:r>
          </a:p>
        </p:txBody>
      </p:sp>
      <p:sp>
        <p:nvSpPr>
          <p:cNvPr id="6" name="Freeform 6"/>
          <p:cNvSpPr/>
          <p:nvPr/>
        </p:nvSpPr>
        <p:spPr>
          <a:xfrm>
            <a:off x="566561" y="458292"/>
            <a:ext cx="1394707" cy="1140815"/>
          </a:xfrm>
          <a:custGeom>
            <a:avLst/>
            <a:gdLst/>
            <a:ahLst/>
            <a:cxnLst/>
            <a:rect l="l" t="t" r="r" b="b"/>
            <a:pathLst>
              <a:path w="1394707" h="1140815">
                <a:moveTo>
                  <a:pt x="0" y="0"/>
                </a:moveTo>
                <a:lnTo>
                  <a:pt x="1394707" y="0"/>
                </a:lnTo>
                <a:lnTo>
                  <a:pt x="1394707" y="1140816"/>
                </a:lnTo>
                <a:lnTo>
                  <a:pt x="0" y="1140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1127" b="-1112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003578" y="694530"/>
            <a:ext cx="520673" cy="540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23"/>
              </a:lnSpc>
              <a:spcBef>
                <a:spcPct val="0"/>
              </a:spcBef>
            </a:pPr>
            <a:r>
              <a:rPr lang="en-US" sz="3088">
                <a:solidFill>
                  <a:srgbClr val="050926"/>
                </a:solidFill>
                <a:latin typeface="210 디딤고딕"/>
              </a:rPr>
              <a:t>03</a:t>
            </a:r>
          </a:p>
        </p:txBody>
      </p:sp>
      <p:sp>
        <p:nvSpPr>
          <p:cNvPr id="8" name="Freeform 8"/>
          <p:cNvSpPr/>
          <p:nvPr/>
        </p:nvSpPr>
        <p:spPr>
          <a:xfrm>
            <a:off x="9504988" y="2283692"/>
            <a:ext cx="8237464" cy="6974608"/>
          </a:xfrm>
          <a:custGeom>
            <a:avLst/>
            <a:gdLst/>
            <a:ahLst/>
            <a:cxnLst/>
            <a:rect l="l" t="t" r="r" b="b"/>
            <a:pathLst>
              <a:path w="8237464" h="6974608">
                <a:moveTo>
                  <a:pt x="0" y="0"/>
                </a:moveTo>
                <a:lnTo>
                  <a:pt x="8237464" y="0"/>
                </a:lnTo>
                <a:lnTo>
                  <a:pt x="8237464" y="6974608"/>
                </a:lnTo>
                <a:lnTo>
                  <a:pt x="0" y="69746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10835"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897187"/>
            <a:ext cx="9755102" cy="3739547"/>
            <a:chOff x="0" y="0"/>
            <a:chExt cx="13006803" cy="4986063"/>
          </a:xfrm>
        </p:grpSpPr>
        <p:sp>
          <p:nvSpPr>
            <p:cNvPr id="3" name="Freeform 3"/>
            <p:cNvSpPr/>
            <p:nvPr/>
          </p:nvSpPr>
          <p:spPr>
            <a:xfrm>
              <a:off x="1900230" y="812776"/>
              <a:ext cx="8064323" cy="4173287"/>
            </a:xfrm>
            <a:custGeom>
              <a:avLst/>
              <a:gdLst/>
              <a:ahLst/>
              <a:cxnLst/>
              <a:rect l="l" t="t" r="r" b="b"/>
              <a:pathLst>
                <a:path w="8064323" h="4173287">
                  <a:moveTo>
                    <a:pt x="0" y="0"/>
                  </a:moveTo>
                  <a:lnTo>
                    <a:pt x="8064323" y="0"/>
                  </a:lnTo>
                  <a:lnTo>
                    <a:pt x="8064323" y="4173287"/>
                  </a:lnTo>
                  <a:lnTo>
                    <a:pt x="0" y="41732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093522"/>
              <a:ext cx="11864783" cy="13866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32"/>
                </a:lnSpc>
              </a:pPr>
              <a:r>
                <a:rPr lang="en-US" sz="3023">
                  <a:solidFill>
                    <a:srgbClr val="050926"/>
                  </a:solidFill>
                  <a:ea typeface="210 디딤고딕 Bold"/>
                </a:rPr>
                <a:t>전처리하기 전의 임베딩 데이터와 </a:t>
              </a:r>
            </a:p>
            <a:p>
              <a:pPr marL="0" lvl="0" indent="0" algn="ctr">
                <a:lnSpc>
                  <a:spcPts val="4232"/>
                </a:lnSpc>
                <a:spcBef>
                  <a:spcPct val="0"/>
                </a:spcBef>
              </a:pPr>
              <a:r>
                <a:rPr lang="en-US" sz="3023">
                  <a:solidFill>
                    <a:srgbClr val="050926"/>
                  </a:solidFill>
                  <a:ea typeface="210 디딤고딕 Bold"/>
                </a:rPr>
                <a:t>입력 질문 유사도 분석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19603" y="-47625"/>
              <a:ext cx="11887200" cy="559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32"/>
                </a:lnSpc>
                <a:spcBef>
                  <a:spcPct val="0"/>
                </a:spcBef>
              </a:pPr>
              <a:r>
                <a:rPr lang="en-US" sz="2523">
                  <a:solidFill>
                    <a:srgbClr val="050926"/>
                  </a:solidFill>
                  <a:latin typeface="HK Modular"/>
                </a:rPr>
                <a:t>?EMBEDDING - COSINE SIMILITY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192736" y="641350"/>
            <a:ext cx="9935031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50926"/>
                </a:solidFill>
                <a:latin typeface="210 디딤고딕"/>
              </a:rPr>
              <a:t>Final Product - Question</a:t>
            </a:r>
          </a:p>
        </p:txBody>
      </p:sp>
      <p:sp>
        <p:nvSpPr>
          <p:cNvPr id="7" name="Freeform 7"/>
          <p:cNvSpPr/>
          <p:nvPr/>
        </p:nvSpPr>
        <p:spPr>
          <a:xfrm>
            <a:off x="566561" y="458292"/>
            <a:ext cx="1394707" cy="1140815"/>
          </a:xfrm>
          <a:custGeom>
            <a:avLst/>
            <a:gdLst/>
            <a:ahLst/>
            <a:cxnLst/>
            <a:rect l="l" t="t" r="r" b="b"/>
            <a:pathLst>
              <a:path w="1394707" h="1140815">
                <a:moveTo>
                  <a:pt x="0" y="0"/>
                </a:moveTo>
                <a:lnTo>
                  <a:pt x="1394707" y="0"/>
                </a:lnTo>
                <a:lnTo>
                  <a:pt x="1394707" y="1140816"/>
                </a:lnTo>
                <a:lnTo>
                  <a:pt x="0" y="1140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1127" b="-1112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003578" y="694530"/>
            <a:ext cx="520673" cy="540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23"/>
              </a:lnSpc>
              <a:spcBef>
                <a:spcPct val="0"/>
              </a:spcBef>
            </a:pPr>
            <a:r>
              <a:rPr lang="en-US" sz="3088">
                <a:solidFill>
                  <a:srgbClr val="050926"/>
                </a:solidFill>
                <a:latin typeface="210 디딤고딕"/>
              </a:rPr>
              <a:t>03</a:t>
            </a:r>
          </a:p>
        </p:txBody>
      </p:sp>
      <p:sp>
        <p:nvSpPr>
          <p:cNvPr id="9" name="Freeform 9"/>
          <p:cNvSpPr/>
          <p:nvPr/>
        </p:nvSpPr>
        <p:spPr>
          <a:xfrm>
            <a:off x="8829191" y="1330325"/>
            <a:ext cx="20827327" cy="8330389"/>
          </a:xfrm>
          <a:custGeom>
            <a:avLst/>
            <a:gdLst/>
            <a:ahLst/>
            <a:cxnLst/>
            <a:rect l="l" t="t" r="r" b="b"/>
            <a:pathLst>
              <a:path w="20827327" h="8330389">
                <a:moveTo>
                  <a:pt x="0" y="0"/>
                </a:moveTo>
                <a:lnTo>
                  <a:pt x="20827327" y="0"/>
                </a:lnTo>
                <a:lnTo>
                  <a:pt x="20827327" y="8330389"/>
                </a:lnTo>
                <a:lnTo>
                  <a:pt x="0" y="83303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515" r="-44912" b="-3515"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10800" y="4577334"/>
            <a:ext cx="7315200" cy="3785616"/>
          </a:xfrm>
          <a:custGeom>
            <a:avLst/>
            <a:gdLst/>
            <a:ahLst/>
            <a:cxnLst/>
            <a:rect l="l" t="t" r="r" b="b"/>
            <a:pathLst>
              <a:path w="7315200" h="3785616">
                <a:moveTo>
                  <a:pt x="0" y="0"/>
                </a:moveTo>
                <a:lnTo>
                  <a:pt x="7315200" y="0"/>
                </a:lnTo>
                <a:lnTo>
                  <a:pt x="7315200" y="3785616"/>
                </a:lnTo>
                <a:lnTo>
                  <a:pt x="0" y="3785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824516" y="5831355"/>
            <a:ext cx="6434784" cy="1074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2"/>
              </a:lnSpc>
            </a:pPr>
            <a:r>
              <a:rPr lang="en-US" sz="3058">
                <a:solidFill>
                  <a:srgbClr val="050926"/>
                </a:solidFill>
                <a:ea typeface="210 디딤고딕 Bold"/>
              </a:rPr>
              <a:t>유사도 임계값 이상의 질문들을 추출해</a:t>
            </a:r>
          </a:p>
          <a:p>
            <a:pPr algn="ctr">
              <a:lnSpc>
                <a:spcPts val="4282"/>
              </a:lnSpc>
              <a:spcBef>
                <a:spcPct val="0"/>
              </a:spcBef>
            </a:pPr>
            <a:r>
              <a:rPr lang="en-US" sz="3058">
                <a:solidFill>
                  <a:srgbClr val="050926"/>
                </a:solidFill>
                <a:ea typeface="210 디딤고딕 Bold"/>
              </a:rPr>
              <a:t>해당 페어 답변 추출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001250" y="3683675"/>
            <a:ext cx="7763065" cy="513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32"/>
              </a:lnSpc>
              <a:spcBef>
                <a:spcPct val="0"/>
              </a:spcBef>
            </a:pPr>
            <a:r>
              <a:rPr lang="en-US" sz="3023">
                <a:solidFill>
                  <a:srgbClr val="050926"/>
                </a:solidFill>
                <a:latin typeface="HK Modular"/>
              </a:rPr>
              <a:t>ANSWER DATA EXTRACTION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92736" y="641350"/>
            <a:ext cx="9811389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50926"/>
                </a:solidFill>
                <a:latin typeface="210 디딤고딕"/>
              </a:rPr>
              <a:t>Final Product - Answer</a:t>
            </a:r>
          </a:p>
        </p:txBody>
      </p:sp>
      <p:sp>
        <p:nvSpPr>
          <p:cNvPr id="6" name="Freeform 6"/>
          <p:cNvSpPr/>
          <p:nvPr/>
        </p:nvSpPr>
        <p:spPr>
          <a:xfrm>
            <a:off x="566561" y="458292"/>
            <a:ext cx="1394707" cy="1140815"/>
          </a:xfrm>
          <a:custGeom>
            <a:avLst/>
            <a:gdLst/>
            <a:ahLst/>
            <a:cxnLst/>
            <a:rect l="l" t="t" r="r" b="b"/>
            <a:pathLst>
              <a:path w="1394707" h="1140815">
                <a:moveTo>
                  <a:pt x="0" y="0"/>
                </a:moveTo>
                <a:lnTo>
                  <a:pt x="1394707" y="0"/>
                </a:lnTo>
                <a:lnTo>
                  <a:pt x="1394707" y="1140816"/>
                </a:lnTo>
                <a:lnTo>
                  <a:pt x="0" y="1140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1127" b="-1112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003578" y="694530"/>
            <a:ext cx="520673" cy="540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23"/>
              </a:lnSpc>
              <a:spcBef>
                <a:spcPct val="0"/>
              </a:spcBef>
            </a:pPr>
            <a:r>
              <a:rPr lang="en-US" sz="3088">
                <a:solidFill>
                  <a:srgbClr val="050926"/>
                </a:solidFill>
                <a:latin typeface="210 디딤고딕"/>
              </a:rPr>
              <a:t>03</a:t>
            </a:r>
          </a:p>
        </p:txBody>
      </p:sp>
      <p:sp>
        <p:nvSpPr>
          <p:cNvPr id="8" name="Freeform 8"/>
          <p:cNvSpPr/>
          <p:nvPr/>
        </p:nvSpPr>
        <p:spPr>
          <a:xfrm>
            <a:off x="566561" y="3068944"/>
            <a:ext cx="8911340" cy="5658174"/>
          </a:xfrm>
          <a:custGeom>
            <a:avLst/>
            <a:gdLst/>
            <a:ahLst/>
            <a:cxnLst/>
            <a:rect l="l" t="t" r="r" b="b"/>
            <a:pathLst>
              <a:path w="8911340" h="5658174">
                <a:moveTo>
                  <a:pt x="0" y="0"/>
                </a:moveTo>
                <a:lnTo>
                  <a:pt x="8911340" y="0"/>
                </a:lnTo>
                <a:lnTo>
                  <a:pt x="8911340" y="5658173"/>
                </a:lnTo>
                <a:lnTo>
                  <a:pt x="0" y="56581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68155" b="-1851"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6561" y="458292"/>
            <a:ext cx="1394707" cy="1140815"/>
          </a:xfrm>
          <a:custGeom>
            <a:avLst/>
            <a:gdLst/>
            <a:ahLst/>
            <a:cxnLst/>
            <a:rect l="l" t="t" r="r" b="b"/>
            <a:pathLst>
              <a:path w="1394707" h="1140815">
                <a:moveTo>
                  <a:pt x="0" y="0"/>
                </a:moveTo>
                <a:lnTo>
                  <a:pt x="1394707" y="0"/>
                </a:lnTo>
                <a:lnTo>
                  <a:pt x="1394707" y="1140816"/>
                </a:lnTo>
                <a:lnTo>
                  <a:pt x="0" y="11408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127" b="-11127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961268" y="2366388"/>
            <a:ext cx="8114501" cy="4573732"/>
            <a:chOff x="0" y="0"/>
            <a:chExt cx="10819335" cy="6098310"/>
          </a:xfrm>
        </p:grpSpPr>
        <p:sp>
          <p:nvSpPr>
            <p:cNvPr id="4" name="Freeform 4"/>
            <p:cNvSpPr/>
            <p:nvPr/>
          </p:nvSpPr>
          <p:spPr>
            <a:xfrm>
              <a:off x="0" y="1331975"/>
              <a:ext cx="9210309" cy="4766335"/>
            </a:xfrm>
            <a:custGeom>
              <a:avLst/>
              <a:gdLst/>
              <a:ahLst/>
              <a:cxnLst/>
              <a:rect l="l" t="t" r="r" b="b"/>
              <a:pathLst>
                <a:path w="9210309" h="4766335">
                  <a:moveTo>
                    <a:pt x="0" y="0"/>
                  </a:moveTo>
                  <a:lnTo>
                    <a:pt x="9210309" y="0"/>
                  </a:lnTo>
                  <a:lnTo>
                    <a:pt x="9210309" y="4766335"/>
                  </a:lnTo>
                  <a:lnTo>
                    <a:pt x="0" y="47663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518281"/>
              <a:ext cx="9237921" cy="18725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050926"/>
                  </a:solidFill>
                  <a:latin typeface="210 디딤고딕"/>
                  <a:ea typeface="210 디딤고딕"/>
                </a:rPr>
                <a:t>한국어 BART는 </a:t>
              </a:r>
            </a:p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050926"/>
                  </a:solidFill>
                  <a:latin typeface="210 디딤고딕"/>
                  <a:ea typeface="210 디딤고딕"/>
                </a:rPr>
                <a:t>Text Infilling 노이즈 함수를 사용하여 학습한 </a:t>
              </a:r>
            </a:p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050926"/>
                  </a:solidFill>
                  <a:latin typeface="210 디딤고딕 Bold"/>
                  <a:ea typeface="210 디딤고딕 Bold"/>
                </a:rPr>
                <a:t>한국어 encoder-decoder 언어 모델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564020" y="-85725"/>
              <a:ext cx="8255315" cy="948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980"/>
                </a:lnSpc>
                <a:spcBef>
                  <a:spcPct val="0"/>
                </a:spcBef>
              </a:pPr>
              <a:r>
                <a:rPr lang="en-US" sz="4271">
                  <a:solidFill>
                    <a:srgbClr val="050926"/>
                  </a:solidFill>
                  <a:latin typeface="HK Modular"/>
                </a:rPr>
                <a:t>KOBART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192736" y="641350"/>
            <a:ext cx="9910303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50926"/>
                </a:solidFill>
                <a:latin typeface="210 디딤고딕"/>
              </a:rPr>
              <a:t>Final Product - Summary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3578" y="694530"/>
            <a:ext cx="520673" cy="540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23"/>
              </a:lnSpc>
              <a:spcBef>
                <a:spcPct val="0"/>
              </a:spcBef>
            </a:pPr>
            <a:r>
              <a:rPr lang="en-US" sz="3088">
                <a:solidFill>
                  <a:srgbClr val="050926"/>
                </a:solidFill>
                <a:latin typeface="210 디딤고딕"/>
              </a:rPr>
              <a:t>03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075769" y="1507239"/>
            <a:ext cx="15124432" cy="5432881"/>
            <a:chOff x="0" y="0"/>
            <a:chExt cx="20165909" cy="7243842"/>
          </a:xfrm>
        </p:grpSpPr>
        <p:sp>
          <p:nvSpPr>
            <p:cNvPr id="10" name="Freeform 10"/>
            <p:cNvSpPr/>
            <p:nvPr/>
          </p:nvSpPr>
          <p:spPr>
            <a:xfrm>
              <a:off x="0" y="3699053"/>
              <a:ext cx="20165909" cy="3544789"/>
            </a:xfrm>
            <a:custGeom>
              <a:avLst/>
              <a:gdLst/>
              <a:ahLst/>
              <a:cxnLst/>
              <a:rect l="l" t="t" r="r" b="b"/>
              <a:pathLst>
                <a:path w="20165909" h="3544789">
                  <a:moveTo>
                    <a:pt x="0" y="0"/>
                  </a:moveTo>
                  <a:lnTo>
                    <a:pt x="20165909" y="0"/>
                  </a:lnTo>
                  <a:lnTo>
                    <a:pt x="20165909" y="3544789"/>
                  </a:lnTo>
                  <a:lnTo>
                    <a:pt x="0" y="3544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9008266" cy="3492510"/>
            </a:xfrm>
            <a:custGeom>
              <a:avLst/>
              <a:gdLst/>
              <a:ahLst/>
              <a:cxnLst/>
              <a:rect l="l" t="t" r="r" b="b"/>
              <a:pathLst>
                <a:path w="9008266" h="3492510">
                  <a:moveTo>
                    <a:pt x="0" y="0"/>
                  </a:moveTo>
                  <a:lnTo>
                    <a:pt x="9008266" y="0"/>
                  </a:lnTo>
                  <a:lnTo>
                    <a:pt x="9008266" y="3492510"/>
                  </a:lnTo>
                  <a:lnTo>
                    <a:pt x="0" y="3492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531476" y="-58484"/>
              <a:ext cx="8742274" cy="750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792"/>
                </a:lnSpc>
                <a:spcBef>
                  <a:spcPct val="0"/>
                </a:spcBef>
              </a:pPr>
              <a:r>
                <a:rPr lang="en-US" sz="3423">
                  <a:solidFill>
                    <a:srgbClr val="050926"/>
                  </a:solidFill>
                  <a:latin typeface="HK Modular"/>
                </a:rPr>
                <a:t>BART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0" y="7921195"/>
            <a:ext cx="18656044" cy="1076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9"/>
              </a:lnSpc>
              <a:spcBef>
                <a:spcPct val="0"/>
              </a:spcBef>
            </a:pPr>
            <a:r>
              <a:rPr lang="en-US" sz="3142">
                <a:solidFill>
                  <a:srgbClr val="050926"/>
                </a:solidFill>
                <a:latin typeface="210 옥탑방"/>
                <a:ea typeface="210 옥탑방"/>
              </a:rPr>
              <a:t>⭐️ ?손상된 텍스트로 학습해 출력과 원본의 LOSS를 줄이는 데 좋기에 면접 답변 요약에 이상적</a:t>
            </a:r>
          </a:p>
          <a:p>
            <a:pPr algn="ctr">
              <a:lnSpc>
                <a:spcPts val="4399"/>
              </a:lnSpc>
              <a:spcBef>
                <a:spcPct val="0"/>
              </a:spcBef>
            </a:pPr>
            <a:r>
              <a:rPr lang="en-US" sz="3142">
                <a:solidFill>
                  <a:srgbClr val="050926"/>
                </a:solidFill>
                <a:latin typeface="210 옥탑방"/>
                <a:ea typeface="210 옥탑방"/>
              </a:rPr>
              <a:t>⭐️ 토픽모델링을 하기 위한 재료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3578" y="7152146"/>
            <a:ext cx="5035144" cy="2605687"/>
            <a:chOff x="0" y="0"/>
            <a:chExt cx="6713526" cy="34742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13526" cy="3474250"/>
            </a:xfrm>
            <a:custGeom>
              <a:avLst/>
              <a:gdLst/>
              <a:ahLst/>
              <a:cxnLst/>
              <a:rect l="l" t="t" r="r" b="b"/>
              <a:pathLst>
                <a:path w="6713526" h="3474250">
                  <a:moveTo>
                    <a:pt x="0" y="0"/>
                  </a:moveTo>
                  <a:lnTo>
                    <a:pt x="6713526" y="0"/>
                  </a:lnTo>
                  <a:lnTo>
                    <a:pt x="6713526" y="3474250"/>
                  </a:lnTo>
                  <a:lnTo>
                    <a:pt x="0" y="3474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429869" y="1066983"/>
              <a:ext cx="6283657" cy="12692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36"/>
                </a:lnSpc>
              </a:pPr>
              <a:r>
                <a:rPr lang="en-US" sz="2740">
                  <a:solidFill>
                    <a:srgbClr val="050926"/>
                  </a:solidFill>
                  <a:ea typeface="210 디딤고딕 Bold"/>
                </a:rPr>
                <a:t>답변들이 궁금한 질문 입력</a:t>
              </a:r>
            </a:p>
            <a:p>
              <a:pPr algn="ctr">
                <a:lnSpc>
                  <a:spcPts val="3836"/>
                </a:lnSpc>
                <a:spcBef>
                  <a:spcPct val="0"/>
                </a:spcBef>
              </a:pPr>
              <a:r>
                <a:rPr lang="en-US" sz="2740">
                  <a:solidFill>
                    <a:srgbClr val="050926"/>
                  </a:solidFill>
                  <a:ea typeface="210 디딤고딕 Bold"/>
                </a:rPr>
                <a:t>유사도 임계값 선정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566561" y="458292"/>
            <a:ext cx="1394707" cy="1140815"/>
          </a:xfrm>
          <a:custGeom>
            <a:avLst/>
            <a:gdLst/>
            <a:ahLst/>
            <a:cxnLst/>
            <a:rect l="l" t="t" r="r" b="b"/>
            <a:pathLst>
              <a:path w="1394707" h="1140815">
                <a:moveTo>
                  <a:pt x="0" y="0"/>
                </a:moveTo>
                <a:lnTo>
                  <a:pt x="1394707" y="0"/>
                </a:lnTo>
                <a:lnTo>
                  <a:pt x="1394707" y="1140816"/>
                </a:lnTo>
                <a:lnTo>
                  <a:pt x="0" y="1140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1127" b="-11127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8700" y="2804260"/>
            <a:ext cx="16118703" cy="6651572"/>
            <a:chOff x="0" y="0"/>
            <a:chExt cx="21491604" cy="886876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001856" cy="4878744"/>
            </a:xfrm>
            <a:custGeom>
              <a:avLst/>
              <a:gdLst/>
              <a:ahLst/>
              <a:cxnLst/>
              <a:rect l="l" t="t" r="r" b="b"/>
              <a:pathLst>
                <a:path w="14001856" h="4878744">
                  <a:moveTo>
                    <a:pt x="0" y="0"/>
                  </a:moveTo>
                  <a:lnTo>
                    <a:pt x="14001856" y="0"/>
                  </a:lnTo>
                  <a:lnTo>
                    <a:pt x="14001856" y="4878744"/>
                  </a:lnTo>
                  <a:lnTo>
                    <a:pt x="0" y="48787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98" r="-17548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0789671" y="1967222"/>
              <a:ext cx="10701933" cy="6901540"/>
            </a:xfrm>
            <a:custGeom>
              <a:avLst/>
              <a:gdLst/>
              <a:ahLst/>
              <a:cxnLst/>
              <a:rect l="l" t="t" r="r" b="b"/>
              <a:pathLst>
                <a:path w="10701933" h="6901540">
                  <a:moveTo>
                    <a:pt x="0" y="0"/>
                  </a:moveTo>
                  <a:lnTo>
                    <a:pt x="10701933" y="0"/>
                  </a:lnTo>
                  <a:lnTo>
                    <a:pt x="10701933" y="6901541"/>
                  </a:lnTo>
                  <a:lnTo>
                    <a:pt x="0" y="6901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70790" b="-1851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192736" y="641350"/>
            <a:ext cx="8624426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50926"/>
                </a:solidFill>
                <a:latin typeface="210 디딤고딕"/>
              </a:rPr>
              <a:t>Final Product - Structure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3578" y="694530"/>
            <a:ext cx="520673" cy="540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23"/>
              </a:lnSpc>
              <a:spcBef>
                <a:spcPct val="0"/>
              </a:spcBef>
            </a:pPr>
            <a:r>
              <a:rPr lang="en-US" sz="3088">
                <a:solidFill>
                  <a:srgbClr val="050926"/>
                </a:solidFill>
                <a:latin typeface="210 디딤고딕"/>
              </a:rPr>
              <a:t>03</a:t>
            </a:r>
          </a:p>
        </p:txBody>
      </p:sp>
      <p:sp>
        <p:nvSpPr>
          <p:cNvPr id="11" name="Freeform 11"/>
          <p:cNvSpPr/>
          <p:nvPr/>
        </p:nvSpPr>
        <p:spPr>
          <a:xfrm>
            <a:off x="12224156" y="1235219"/>
            <a:ext cx="5035144" cy="2605687"/>
          </a:xfrm>
          <a:custGeom>
            <a:avLst/>
            <a:gdLst/>
            <a:ahLst/>
            <a:cxnLst/>
            <a:rect l="l" t="t" r="r" b="b"/>
            <a:pathLst>
              <a:path w="5035144" h="2605687">
                <a:moveTo>
                  <a:pt x="0" y="0"/>
                </a:moveTo>
                <a:lnTo>
                  <a:pt x="5035144" y="0"/>
                </a:lnTo>
                <a:lnTo>
                  <a:pt x="5035144" y="2605687"/>
                </a:lnTo>
                <a:lnTo>
                  <a:pt x="0" y="2605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2385357" y="2020414"/>
            <a:ext cx="4712742" cy="968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6"/>
              </a:lnSpc>
            </a:pPr>
            <a:r>
              <a:rPr lang="en-US" sz="2740">
                <a:solidFill>
                  <a:srgbClr val="050926"/>
                </a:solidFill>
                <a:latin typeface="210 디딤고딕 Bold"/>
                <a:ea typeface="210 디딤고딕 Bold"/>
              </a:rPr>
              <a:t>답변, 요약 추출</a:t>
            </a:r>
          </a:p>
          <a:p>
            <a:pPr algn="ctr">
              <a:lnSpc>
                <a:spcPts val="3836"/>
              </a:lnSpc>
              <a:spcBef>
                <a:spcPct val="0"/>
              </a:spcBef>
            </a:pPr>
            <a:r>
              <a:rPr lang="en-US" sz="2740">
                <a:solidFill>
                  <a:srgbClr val="050926"/>
                </a:solidFill>
                <a:ea typeface="210 디딤고딕 Bold"/>
              </a:rPr>
              <a:t>해당 유사도 점수 공개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6561" y="458292"/>
            <a:ext cx="1394707" cy="1140815"/>
          </a:xfrm>
          <a:custGeom>
            <a:avLst/>
            <a:gdLst/>
            <a:ahLst/>
            <a:cxnLst/>
            <a:rect l="l" t="t" r="r" b="b"/>
            <a:pathLst>
              <a:path w="1394707" h="1140815">
                <a:moveTo>
                  <a:pt x="0" y="0"/>
                </a:moveTo>
                <a:lnTo>
                  <a:pt x="1394707" y="0"/>
                </a:lnTo>
                <a:lnTo>
                  <a:pt x="1394707" y="1140816"/>
                </a:lnTo>
                <a:lnTo>
                  <a:pt x="0" y="11408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127" b="-11127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961268" y="5850309"/>
            <a:ext cx="14910342" cy="4089606"/>
            <a:chOff x="0" y="0"/>
            <a:chExt cx="19880456" cy="5452808"/>
          </a:xfrm>
        </p:grpSpPr>
        <p:sp>
          <p:nvSpPr>
            <p:cNvPr id="4" name="Freeform 4"/>
            <p:cNvSpPr/>
            <p:nvPr/>
          </p:nvSpPr>
          <p:spPr>
            <a:xfrm>
              <a:off x="5701974" y="0"/>
              <a:ext cx="14178482" cy="5452808"/>
            </a:xfrm>
            <a:custGeom>
              <a:avLst/>
              <a:gdLst/>
              <a:ahLst/>
              <a:cxnLst/>
              <a:rect l="l" t="t" r="r" b="b"/>
              <a:pathLst>
                <a:path w="14178482" h="5452808">
                  <a:moveTo>
                    <a:pt x="0" y="0"/>
                  </a:moveTo>
                  <a:lnTo>
                    <a:pt x="14178482" y="0"/>
                  </a:lnTo>
                  <a:lnTo>
                    <a:pt x="14178482" y="5452808"/>
                  </a:lnTo>
                  <a:lnTo>
                    <a:pt x="0" y="54528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386" b="-1386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344124"/>
              <a:ext cx="5165709" cy="4764560"/>
            </a:xfrm>
            <a:custGeom>
              <a:avLst/>
              <a:gdLst/>
              <a:ahLst/>
              <a:cxnLst/>
              <a:rect l="l" t="t" r="r" b="b"/>
              <a:pathLst>
                <a:path w="5165709" h="4764560">
                  <a:moveTo>
                    <a:pt x="0" y="0"/>
                  </a:moveTo>
                  <a:lnTo>
                    <a:pt x="5165709" y="0"/>
                  </a:lnTo>
                  <a:lnTo>
                    <a:pt x="5165709" y="4764560"/>
                  </a:lnTo>
                  <a:lnTo>
                    <a:pt x="0" y="47645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40244" r="-442" b="-357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192736" y="641350"/>
            <a:ext cx="16438599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50926"/>
                </a:solidFill>
                <a:latin typeface="210 디딤고딕"/>
              </a:rPr>
              <a:t>Final Product -  Visualization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3578" y="694530"/>
            <a:ext cx="520673" cy="540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23"/>
              </a:lnSpc>
              <a:spcBef>
                <a:spcPct val="0"/>
              </a:spcBef>
            </a:pPr>
            <a:r>
              <a:rPr lang="en-US" sz="3088">
                <a:solidFill>
                  <a:srgbClr val="050926"/>
                </a:solidFill>
                <a:latin typeface="210 디딤고딕"/>
              </a:rPr>
              <a:t>03</a:t>
            </a:r>
          </a:p>
        </p:txBody>
      </p:sp>
      <p:sp>
        <p:nvSpPr>
          <p:cNvPr id="8" name="Freeform 8"/>
          <p:cNvSpPr/>
          <p:nvPr/>
        </p:nvSpPr>
        <p:spPr>
          <a:xfrm>
            <a:off x="6345362" y="2536723"/>
            <a:ext cx="5464369" cy="2827811"/>
          </a:xfrm>
          <a:custGeom>
            <a:avLst/>
            <a:gdLst/>
            <a:ahLst/>
            <a:cxnLst/>
            <a:rect l="l" t="t" r="r" b="b"/>
            <a:pathLst>
              <a:path w="5464369" h="2827811">
                <a:moveTo>
                  <a:pt x="0" y="0"/>
                </a:moveTo>
                <a:lnTo>
                  <a:pt x="5464369" y="0"/>
                </a:lnTo>
                <a:lnTo>
                  <a:pt x="5464369" y="2827811"/>
                </a:lnTo>
                <a:lnTo>
                  <a:pt x="0" y="28278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6435152" y="3190093"/>
            <a:ext cx="5374579" cy="1454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6"/>
              </a:lnSpc>
            </a:pPr>
            <a:r>
              <a:rPr lang="en-US" sz="2740">
                <a:solidFill>
                  <a:srgbClr val="050926"/>
                </a:solidFill>
                <a:latin typeface="210 디딤고딕 Bold"/>
                <a:ea typeface="210 디딤고딕 Bold"/>
              </a:rPr>
              <a:t>Summary 데이터로</a:t>
            </a:r>
          </a:p>
          <a:p>
            <a:pPr algn="ctr">
              <a:lnSpc>
                <a:spcPts val="3836"/>
              </a:lnSpc>
            </a:pPr>
            <a:r>
              <a:rPr lang="en-US" sz="2740">
                <a:solidFill>
                  <a:srgbClr val="050926"/>
                </a:solidFill>
                <a:ea typeface="210 디딤고딕 Bold"/>
              </a:rPr>
              <a:t>앞서 언급한 전처리 방식 거친 후</a:t>
            </a:r>
          </a:p>
          <a:p>
            <a:pPr algn="ctr">
              <a:lnSpc>
                <a:spcPts val="3836"/>
              </a:lnSpc>
              <a:spcBef>
                <a:spcPct val="0"/>
              </a:spcBef>
            </a:pPr>
            <a:r>
              <a:rPr lang="en-US" sz="2740">
                <a:solidFill>
                  <a:srgbClr val="050926"/>
                </a:solidFill>
                <a:ea typeface="210 디딤고딕 Bold"/>
              </a:rPr>
              <a:t>시각화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856122" y="1723974"/>
            <a:ext cx="655670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50926"/>
                </a:solidFill>
                <a:latin typeface="HK Modular"/>
              </a:rPr>
              <a:t>WORD CLOUD / LDA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51275" y="2339986"/>
            <a:ext cx="5035144" cy="2605687"/>
          </a:xfrm>
          <a:custGeom>
            <a:avLst/>
            <a:gdLst/>
            <a:ahLst/>
            <a:cxnLst/>
            <a:rect l="l" t="t" r="r" b="b"/>
            <a:pathLst>
              <a:path w="5035144" h="2605687">
                <a:moveTo>
                  <a:pt x="0" y="0"/>
                </a:moveTo>
                <a:lnTo>
                  <a:pt x="5035145" y="0"/>
                </a:lnTo>
                <a:lnTo>
                  <a:pt x="5035145" y="2605687"/>
                </a:lnTo>
                <a:lnTo>
                  <a:pt x="0" y="2605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673677" y="3123554"/>
            <a:ext cx="4712742" cy="968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6"/>
              </a:lnSpc>
            </a:pPr>
            <a:r>
              <a:rPr lang="en-US" sz="2740">
                <a:solidFill>
                  <a:srgbClr val="050926"/>
                </a:solidFill>
                <a:latin typeface="210 디딤고딕 Bold"/>
              </a:rPr>
              <a:t>Word Cloud</a:t>
            </a:r>
          </a:p>
          <a:p>
            <a:pPr algn="ctr">
              <a:lnSpc>
                <a:spcPts val="3836"/>
              </a:lnSpc>
              <a:spcBef>
                <a:spcPct val="0"/>
              </a:spcBef>
            </a:pPr>
            <a:r>
              <a:rPr lang="en-US" sz="2740">
                <a:solidFill>
                  <a:srgbClr val="050926"/>
                </a:solidFill>
                <a:ea typeface="210 디딤고딕 Bold"/>
              </a:rPr>
              <a:t>주요 키워드 시각화</a:t>
            </a:r>
          </a:p>
        </p:txBody>
      </p:sp>
      <p:sp>
        <p:nvSpPr>
          <p:cNvPr id="4" name="Freeform 4"/>
          <p:cNvSpPr/>
          <p:nvPr/>
        </p:nvSpPr>
        <p:spPr>
          <a:xfrm>
            <a:off x="566561" y="458292"/>
            <a:ext cx="1394707" cy="1140815"/>
          </a:xfrm>
          <a:custGeom>
            <a:avLst/>
            <a:gdLst/>
            <a:ahLst/>
            <a:cxnLst/>
            <a:rect l="l" t="t" r="r" b="b"/>
            <a:pathLst>
              <a:path w="1394707" h="1140815">
                <a:moveTo>
                  <a:pt x="0" y="0"/>
                </a:moveTo>
                <a:lnTo>
                  <a:pt x="1394707" y="0"/>
                </a:lnTo>
                <a:lnTo>
                  <a:pt x="1394707" y="1140816"/>
                </a:lnTo>
                <a:lnTo>
                  <a:pt x="0" y="1140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1127" b="-1112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263914" y="5748432"/>
            <a:ext cx="10633862" cy="4089606"/>
          </a:xfrm>
          <a:custGeom>
            <a:avLst/>
            <a:gdLst/>
            <a:ahLst/>
            <a:cxnLst/>
            <a:rect l="l" t="t" r="r" b="b"/>
            <a:pathLst>
              <a:path w="10633862" h="4089606">
                <a:moveTo>
                  <a:pt x="0" y="0"/>
                </a:moveTo>
                <a:lnTo>
                  <a:pt x="10633862" y="0"/>
                </a:lnTo>
                <a:lnTo>
                  <a:pt x="10633862" y="4089606"/>
                </a:lnTo>
                <a:lnTo>
                  <a:pt x="0" y="40896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386" b="-138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5034306" y="1889262"/>
            <a:ext cx="3874282" cy="3573420"/>
          </a:xfrm>
          <a:custGeom>
            <a:avLst/>
            <a:gdLst/>
            <a:ahLst/>
            <a:cxnLst/>
            <a:rect l="l" t="t" r="r" b="b"/>
            <a:pathLst>
              <a:path w="3874282" h="3573420">
                <a:moveTo>
                  <a:pt x="0" y="0"/>
                </a:moveTo>
                <a:lnTo>
                  <a:pt x="3874282" y="0"/>
                </a:lnTo>
                <a:lnTo>
                  <a:pt x="3874282" y="3573420"/>
                </a:lnTo>
                <a:lnTo>
                  <a:pt x="0" y="35734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0244" r="-442" b="-35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2192736" y="641350"/>
            <a:ext cx="16438599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50926"/>
                </a:solidFill>
                <a:latin typeface="210 디딤고딕"/>
              </a:rPr>
              <a:t>Final Product - Structure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3578" y="694530"/>
            <a:ext cx="520673" cy="540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23"/>
              </a:lnSpc>
              <a:spcBef>
                <a:spcPct val="0"/>
              </a:spcBef>
            </a:pPr>
            <a:r>
              <a:rPr lang="en-US" sz="3088">
                <a:solidFill>
                  <a:srgbClr val="050926"/>
                </a:solidFill>
                <a:latin typeface="210 디딤고딕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46558" y="7726560"/>
            <a:ext cx="4712742" cy="482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6"/>
              </a:lnSpc>
              <a:spcBef>
                <a:spcPct val="0"/>
              </a:spcBef>
            </a:pPr>
            <a:r>
              <a:rPr lang="en-US" sz="2740">
                <a:solidFill>
                  <a:srgbClr val="050926"/>
                </a:solidFill>
                <a:ea typeface="210 디딤고딕 Bold"/>
              </a:rPr>
              <a:t>질문에 따른 답변 데이터 시각화</a:t>
            </a:r>
          </a:p>
        </p:txBody>
      </p:sp>
      <p:sp>
        <p:nvSpPr>
          <p:cNvPr id="10" name="Freeform 10"/>
          <p:cNvSpPr/>
          <p:nvPr/>
        </p:nvSpPr>
        <p:spPr>
          <a:xfrm>
            <a:off x="12385357" y="6698477"/>
            <a:ext cx="5035144" cy="2605687"/>
          </a:xfrm>
          <a:custGeom>
            <a:avLst/>
            <a:gdLst/>
            <a:ahLst/>
            <a:cxnLst/>
            <a:rect l="l" t="t" r="r" b="b"/>
            <a:pathLst>
              <a:path w="5035144" h="2605687">
                <a:moveTo>
                  <a:pt x="0" y="0"/>
                </a:moveTo>
                <a:lnTo>
                  <a:pt x="5035144" y="0"/>
                </a:lnTo>
                <a:lnTo>
                  <a:pt x="5035144" y="2605687"/>
                </a:lnTo>
                <a:lnTo>
                  <a:pt x="0" y="2605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62886" y="630418"/>
            <a:ext cx="8962228" cy="9026164"/>
          </a:xfrm>
          <a:custGeom>
            <a:avLst/>
            <a:gdLst/>
            <a:ahLst/>
            <a:cxnLst/>
            <a:rect l="l" t="t" r="r" b="b"/>
            <a:pathLst>
              <a:path w="8962228" h="9026164">
                <a:moveTo>
                  <a:pt x="0" y="0"/>
                </a:moveTo>
                <a:lnTo>
                  <a:pt x="8962228" y="0"/>
                </a:lnTo>
                <a:lnTo>
                  <a:pt x="8962228" y="9026164"/>
                </a:lnTo>
                <a:lnTo>
                  <a:pt x="0" y="90261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458188" y="4578855"/>
            <a:ext cx="7371623" cy="1005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05"/>
              </a:lnSpc>
              <a:spcBef>
                <a:spcPct val="0"/>
              </a:spcBef>
            </a:pPr>
            <a:r>
              <a:rPr lang="en-US" sz="5789">
                <a:solidFill>
                  <a:srgbClr val="050926"/>
                </a:solidFill>
                <a:ea typeface="HK Modular"/>
              </a:rPr>
              <a:t>최종 배포 결과 영상</a:t>
            </a:r>
          </a:p>
        </p:txBody>
      </p:sp>
      <p:sp>
        <p:nvSpPr>
          <p:cNvPr id="4" name="Freeform 4"/>
          <p:cNvSpPr/>
          <p:nvPr/>
        </p:nvSpPr>
        <p:spPr>
          <a:xfrm>
            <a:off x="-571205" y="4256076"/>
            <a:ext cx="6170503" cy="6304473"/>
          </a:xfrm>
          <a:custGeom>
            <a:avLst/>
            <a:gdLst/>
            <a:ahLst/>
            <a:cxnLst/>
            <a:rect l="l" t="t" r="r" b="b"/>
            <a:pathLst>
              <a:path w="6170503" h="6304473">
                <a:moveTo>
                  <a:pt x="0" y="0"/>
                </a:moveTo>
                <a:lnTo>
                  <a:pt x="6170503" y="0"/>
                </a:lnTo>
                <a:lnTo>
                  <a:pt x="6170503" y="6304472"/>
                </a:lnTo>
                <a:lnTo>
                  <a:pt x="0" y="63044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66084" y="-1404670"/>
            <a:ext cx="13878969" cy="13977980"/>
          </a:xfrm>
          <a:custGeom>
            <a:avLst/>
            <a:gdLst/>
            <a:ahLst/>
            <a:cxnLst/>
            <a:rect l="l" t="t" r="r" b="b"/>
            <a:pathLst>
              <a:path w="13878969" h="13977980">
                <a:moveTo>
                  <a:pt x="0" y="0"/>
                </a:moveTo>
                <a:lnTo>
                  <a:pt x="13878970" y="0"/>
                </a:lnTo>
                <a:lnTo>
                  <a:pt x="13878970" y="13977980"/>
                </a:lnTo>
                <a:lnTo>
                  <a:pt x="0" y="139779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458188" y="4578855"/>
            <a:ext cx="7371623" cy="1005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05"/>
              </a:lnSpc>
              <a:spcBef>
                <a:spcPct val="0"/>
              </a:spcBef>
            </a:pPr>
            <a:r>
              <a:rPr lang="en-US" sz="5789">
                <a:solidFill>
                  <a:srgbClr val="050926"/>
                </a:solidFill>
                <a:latin typeface="HK Modular"/>
                <a:ea typeface="HK Modular"/>
              </a:rPr>
              <a:t>_최종 영상_</a:t>
            </a:r>
          </a:p>
        </p:txBody>
      </p:sp>
      <p:sp>
        <p:nvSpPr>
          <p:cNvPr id="4" name="Freeform 4"/>
          <p:cNvSpPr/>
          <p:nvPr/>
        </p:nvSpPr>
        <p:spPr>
          <a:xfrm>
            <a:off x="-571205" y="4256076"/>
            <a:ext cx="6170503" cy="6304473"/>
          </a:xfrm>
          <a:custGeom>
            <a:avLst/>
            <a:gdLst/>
            <a:ahLst/>
            <a:cxnLst/>
            <a:rect l="l" t="t" r="r" b="b"/>
            <a:pathLst>
              <a:path w="6170503" h="6304473">
                <a:moveTo>
                  <a:pt x="0" y="0"/>
                </a:moveTo>
                <a:lnTo>
                  <a:pt x="6170503" y="0"/>
                </a:lnTo>
                <a:lnTo>
                  <a:pt x="6170503" y="6304472"/>
                </a:lnTo>
                <a:lnTo>
                  <a:pt x="0" y="63044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5771" t="5289" r="7143" b="7120"/>
          <a:stretch>
            <a:fillRect/>
          </a:stretch>
        </p:blipFill>
        <p:spPr>
          <a:xfrm>
            <a:off x="5781035" y="2105191"/>
            <a:ext cx="12188661" cy="68959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78914" y="7453111"/>
            <a:ext cx="7330716" cy="1805189"/>
          </a:xfrm>
          <a:custGeom>
            <a:avLst/>
            <a:gdLst/>
            <a:ahLst/>
            <a:cxnLst/>
            <a:rect l="l" t="t" r="r" b="b"/>
            <a:pathLst>
              <a:path w="7330716" h="1805189">
                <a:moveTo>
                  <a:pt x="0" y="0"/>
                </a:moveTo>
                <a:lnTo>
                  <a:pt x="7330716" y="0"/>
                </a:lnTo>
                <a:lnTo>
                  <a:pt x="7330716" y="1805189"/>
                </a:lnTo>
                <a:lnTo>
                  <a:pt x="0" y="18051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1509630" y="7798785"/>
            <a:ext cx="3631048" cy="915327"/>
          </a:xfrm>
          <a:custGeom>
            <a:avLst/>
            <a:gdLst/>
            <a:ahLst/>
            <a:cxnLst/>
            <a:rect l="l" t="t" r="r" b="b"/>
            <a:pathLst>
              <a:path w="3631048" h="915327">
                <a:moveTo>
                  <a:pt x="0" y="0"/>
                </a:moveTo>
                <a:lnTo>
                  <a:pt x="3631048" y="0"/>
                </a:lnTo>
                <a:lnTo>
                  <a:pt x="3631048" y="915327"/>
                </a:lnTo>
                <a:lnTo>
                  <a:pt x="0" y="9153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476066" y="3338311"/>
            <a:ext cx="7330716" cy="1805189"/>
          </a:xfrm>
          <a:custGeom>
            <a:avLst/>
            <a:gdLst/>
            <a:ahLst/>
            <a:cxnLst/>
            <a:rect l="l" t="t" r="r" b="b"/>
            <a:pathLst>
              <a:path w="7330716" h="1805189">
                <a:moveTo>
                  <a:pt x="0" y="0"/>
                </a:moveTo>
                <a:lnTo>
                  <a:pt x="7330716" y="0"/>
                </a:lnTo>
                <a:lnTo>
                  <a:pt x="7330716" y="1805189"/>
                </a:lnTo>
                <a:lnTo>
                  <a:pt x="0" y="18051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 rot="-10800000" flipV="1">
            <a:off x="8806782" y="3825402"/>
            <a:ext cx="3631048" cy="915327"/>
          </a:xfrm>
          <a:custGeom>
            <a:avLst/>
            <a:gdLst/>
            <a:ahLst/>
            <a:cxnLst/>
            <a:rect l="l" t="t" r="r" b="b"/>
            <a:pathLst>
              <a:path w="3631048" h="915327">
                <a:moveTo>
                  <a:pt x="0" y="915327"/>
                </a:moveTo>
                <a:lnTo>
                  <a:pt x="3631048" y="915327"/>
                </a:lnTo>
                <a:lnTo>
                  <a:pt x="3631048" y="0"/>
                </a:lnTo>
                <a:lnTo>
                  <a:pt x="0" y="0"/>
                </a:lnTo>
                <a:lnTo>
                  <a:pt x="0" y="915327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566561" y="458292"/>
            <a:ext cx="8198144" cy="1576883"/>
            <a:chOff x="0" y="0"/>
            <a:chExt cx="10930859" cy="2102510"/>
          </a:xfrm>
        </p:grpSpPr>
        <p:sp>
          <p:nvSpPr>
            <p:cNvPr id="7" name="TextBox 7"/>
            <p:cNvSpPr txBox="1"/>
            <p:nvPr/>
          </p:nvSpPr>
          <p:spPr>
            <a:xfrm>
              <a:off x="2174793" y="272652"/>
              <a:ext cx="8756066" cy="1829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99"/>
                </a:lnSpc>
              </a:pPr>
              <a:r>
                <a:rPr lang="en-US" sz="3999">
                  <a:solidFill>
                    <a:srgbClr val="050926"/>
                  </a:solidFill>
                  <a:latin typeface="210 디딤고딕"/>
                </a:rPr>
                <a:t>?Contribution &amp; Limitations</a:t>
              </a:r>
            </a:p>
            <a:p>
              <a:pPr marL="0" lvl="0" indent="0" algn="l">
                <a:lnSpc>
                  <a:spcPts val="5599"/>
                </a:lnSpc>
                <a:spcBef>
                  <a:spcPct val="0"/>
                </a:spcBef>
              </a:pPr>
              <a:endParaRPr lang="en-US" sz="3999">
                <a:solidFill>
                  <a:srgbClr val="050926"/>
                </a:solidFill>
                <a:latin typeface="210 디딤고딕"/>
              </a:endParaRPr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1865235" cy="1521087"/>
            </a:xfrm>
            <a:custGeom>
              <a:avLst/>
              <a:gdLst/>
              <a:ahLst/>
              <a:cxnLst/>
              <a:rect l="l" t="t" r="r" b="b"/>
              <a:pathLst>
                <a:path w="1865235" h="1521087">
                  <a:moveTo>
                    <a:pt x="0" y="0"/>
                  </a:moveTo>
                  <a:lnTo>
                    <a:pt x="1865235" y="0"/>
                  </a:lnTo>
                  <a:lnTo>
                    <a:pt x="1865235" y="1521087"/>
                  </a:lnTo>
                  <a:lnTo>
                    <a:pt x="0" y="1521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1312" b="-1131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84452" y="340383"/>
              <a:ext cx="696332" cy="7175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463"/>
                </a:lnSpc>
                <a:spcBef>
                  <a:spcPct val="0"/>
                </a:spcBef>
              </a:pPr>
              <a:r>
                <a:rPr lang="en-US" sz="3188">
                  <a:solidFill>
                    <a:srgbClr val="050926"/>
                  </a:solidFill>
                  <a:latin typeface="210 디딤고딕"/>
                </a:rPr>
                <a:t>04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4499481" y="5912786"/>
            <a:ext cx="2287729" cy="2961461"/>
          </a:xfrm>
          <a:custGeom>
            <a:avLst/>
            <a:gdLst/>
            <a:ahLst/>
            <a:cxnLst/>
            <a:rect l="l" t="t" r="r" b="b"/>
            <a:pathLst>
              <a:path w="2287729" h="2961461">
                <a:moveTo>
                  <a:pt x="0" y="0"/>
                </a:moveTo>
                <a:lnTo>
                  <a:pt x="2287729" y="0"/>
                </a:lnTo>
                <a:lnTo>
                  <a:pt x="2287729" y="2961462"/>
                </a:lnTo>
                <a:lnTo>
                  <a:pt x="0" y="29614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1905600" y="2498611"/>
            <a:ext cx="2324747" cy="2961461"/>
          </a:xfrm>
          <a:custGeom>
            <a:avLst/>
            <a:gdLst/>
            <a:ahLst/>
            <a:cxnLst/>
            <a:rect l="l" t="t" r="r" b="b"/>
            <a:pathLst>
              <a:path w="2324747" h="2961461">
                <a:moveTo>
                  <a:pt x="0" y="0"/>
                </a:moveTo>
                <a:lnTo>
                  <a:pt x="2324748" y="0"/>
                </a:lnTo>
                <a:lnTo>
                  <a:pt x="2324748" y="2961462"/>
                </a:lnTo>
                <a:lnTo>
                  <a:pt x="0" y="29614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4598522" y="8007091"/>
            <a:ext cx="6491500" cy="507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6"/>
              </a:lnSpc>
              <a:spcBef>
                <a:spcPct val="0"/>
              </a:spcBef>
            </a:pPr>
            <a:r>
              <a:rPr lang="en-US" sz="2904">
                <a:solidFill>
                  <a:srgbClr val="050926"/>
                </a:solidFill>
                <a:ea typeface="210 썸타임"/>
              </a:rPr>
              <a:t>모의면접에 대해 유사답변 분류 및 시각화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95674" y="3882766"/>
            <a:ext cx="6491500" cy="508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01"/>
              </a:lnSpc>
              <a:spcBef>
                <a:spcPct val="0"/>
              </a:spcBef>
            </a:pPr>
            <a:r>
              <a:rPr lang="en-US" sz="2858">
                <a:solidFill>
                  <a:srgbClr val="050926"/>
                </a:solidFill>
                <a:ea typeface="210 썸타임"/>
              </a:rPr>
              <a:t>유사도 기반이기에 면접 데이터 추가 용이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33674" y="435927"/>
            <a:ext cx="4220652" cy="1061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79"/>
              </a:lnSpc>
              <a:spcBef>
                <a:spcPct val="0"/>
              </a:spcBef>
            </a:pPr>
            <a:r>
              <a:rPr lang="en-US" sz="6199">
                <a:solidFill>
                  <a:srgbClr val="050926"/>
                </a:solidFill>
                <a:latin typeface="210 디딤고딕"/>
              </a:rPr>
              <a:t>contents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470765" y="3667553"/>
            <a:ext cx="1012267" cy="1034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99"/>
              </a:lnSpc>
            </a:pPr>
            <a:r>
              <a:rPr lang="en-US" sz="7207">
                <a:solidFill>
                  <a:srgbClr val="050926"/>
                </a:solidFill>
                <a:latin typeface="210 디딤고딕"/>
              </a:rPr>
              <a:t>01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158126" y="3667553"/>
            <a:ext cx="1299497" cy="1034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99"/>
              </a:lnSpc>
            </a:pPr>
            <a:r>
              <a:rPr lang="en-US" sz="7207">
                <a:solidFill>
                  <a:srgbClr val="050926"/>
                </a:solidFill>
                <a:latin typeface="210 디딤고딕"/>
              </a:rPr>
              <a:t>02</a:t>
            </a:r>
          </a:p>
        </p:txBody>
      </p:sp>
      <p:sp>
        <p:nvSpPr>
          <p:cNvPr id="5" name="AutoShape 5"/>
          <p:cNvSpPr/>
          <p:nvPr/>
        </p:nvSpPr>
        <p:spPr>
          <a:xfrm>
            <a:off x="-401140" y="4236314"/>
            <a:ext cx="259150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>
            <a:off x="3620899" y="4218290"/>
            <a:ext cx="235905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AutoShape 7"/>
          <p:cNvSpPr/>
          <p:nvPr/>
        </p:nvSpPr>
        <p:spPr>
          <a:xfrm>
            <a:off x="16330086" y="4164220"/>
            <a:ext cx="235905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866572" y="4758041"/>
            <a:ext cx="4220652" cy="1633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050926"/>
                </a:solidFill>
                <a:latin typeface="210 디딤고딕"/>
              </a:rPr>
              <a:t>Proposal</a:t>
            </a:r>
          </a:p>
          <a:p>
            <a:pPr algn="ctr">
              <a:lnSpc>
                <a:spcPts val="6580"/>
              </a:lnSpc>
              <a:spcBef>
                <a:spcPct val="0"/>
              </a:spcBef>
            </a:pPr>
            <a:r>
              <a:rPr lang="en-US" sz="4700">
                <a:solidFill>
                  <a:srgbClr val="050926"/>
                </a:solidFill>
                <a:latin typeface="210 디딤고딕"/>
              </a:rPr>
              <a:t>Flow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697549" y="4758041"/>
            <a:ext cx="4220652" cy="1633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050926"/>
                </a:solidFill>
                <a:latin typeface="210 디딤고딕"/>
              </a:rPr>
              <a:t>Data</a:t>
            </a:r>
          </a:p>
          <a:p>
            <a:pPr algn="ctr">
              <a:lnSpc>
                <a:spcPts val="6580"/>
              </a:lnSpc>
              <a:spcBef>
                <a:spcPct val="0"/>
              </a:spcBef>
            </a:pPr>
            <a:r>
              <a:rPr lang="en-US" sz="4700">
                <a:solidFill>
                  <a:srgbClr val="050926"/>
                </a:solidFill>
                <a:latin typeface="210 디딤고딕"/>
              </a:rPr>
              <a:t>Preview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63641" y="3667553"/>
            <a:ext cx="1586728" cy="1034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99"/>
              </a:lnSpc>
            </a:pPr>
            <a:r>
              <a:rPr lang="en-US" sz="7207">
                <a:solidFill>
                  <a:srgbClr val="050926"/>
                </a:solidFill>
                <a:latin typeface="210 디딤고딕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661664" y="3667553"/>
            <a:ext cx="1299497" cy="1034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99"/>
              </a:lnSpc>
            </a:pPr>
            <a:r>
              <a:rPr lang="en-US" sz="7207">
                <a:solidFill>
                  <a:srgbClr val="050926"/>
                </a:solidFill>
                <a:latin typeface="210 디딤고딕"/>
              </a:rPr>
              <a:t>04</a:t>
            </a:r>
          </a:p>
        </p:txBody>
      </p:sp>
      <p:sp>
        <p:nvSpPr>
          <p:cNvPr id="12" name="AutoShape 12"/>
          <p:cNvSpPr/>
          <p:nvPr/>
        </p:nvSpPr>
        <p:spPr>
          <a:xfrm>
            <a:off x="7686509" y="4200267"/>
            <a:ext cx="235905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AutoShape 13"/>
          <p:cNvSpPr/>
          <p:nvPr/>
        </p:nvSpPr>
        <p:spPr>
          <a:xfrm flipV="1">
            <a:off x="11914645" y="4182244"/>
            <a:ext cx="2359054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8846679" y="4758041"/>
            <a:ext cx="4220652" cy="1633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050926"/>
                </a:solidFill>
                <a:latin typeface="210 디딤고딕"/>
              </a:rPr>
              <a:t>Final</a:t>
            </a:r>
          </a:p>
          <a:p>
            <a:pPr algn="ctr">
              <a:lnSpc>
                <a:spcPts val="6580"/>
              </a:lnSpc>
              <a:spcBef>
                <a:spcPct val="0"/>
              </a:spcBef>
            </a:pPr>
            <a:r>
              <a:rPr lang="en-US" sz="4700">
                <a:solidFill>
                  <a:srgbClr val="050926"/>
                </a:solidFill>
                <a:latin typeface="210 디딤고딕"/>
              </a:rPr>
              <a:t>Product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201087" y="4758041"/>
            <a:ext cx="4220652" cy="2109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050926"/>
                </a:solidFill>
                <a:latin typeface="210 디딤고딕"/>
              </a:rPr>
              <a:t>Contribution</a:t>
            </a:r>
          </a:p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050926"/>
                </a:solidFill>
                <a:latin typeface="210 디딤고딕"/>
              </a:rPr>
              <a:t>&amp;</a:t>
            </a:r>
          </a:p>
          <a:p>
            <a:pPr algn="ctr">
              <a:lnSpc>
                <a:spcPts val="6580"/>
              </a:lnSpc>
              <a:spcBef>
                <a:spcPct val="0"/>
              </a:spcBef>
            </a:pPr>
            <a:r>
              <a:rPr lang="en-US" sz="4700">
                <a:solidFill>
                  <a:srgbClr val="050926"/>
                </a:solidFill>
                <a:latin typeface="210 디딤고딕"/>
              </a:rPr>
              <a:t>Limitations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66572" y="6953235"/>
            <a:ext cx="4220652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14131" y="3182528"/>
            <a:ext cx="7513326" cy="1850157"/>
          </a:xfrm>
          <a:custGeom>
            <a:avLst/>
            <a:gdLst/>
            <a:ahLst/>
            <a:cxnLst/>
            <a:rect l="l" t="t" r="r" b="b"/>
            <a:pathLst>
              <a:path w="7513326" h="1850157">
                <a:moveTo>
                  <a:pt x="0" y="0"/>
                </a:moveTo>
                <a:lnTo>
                  <a:pt x="7513326" y="0"/>
                </a:lnTo>
                <a:lnTo>
                  <a:pt x="7513326" y="1850156"/>
                </a:lnTo>
                <a:lnTo>
                  <a:pt x="0" y="1850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6544191" y="3742443"/>
            <a:ext cx="665320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50926"/>
                </a:solidFill>
                <a:latin typeface="210 썸타임"/>
                <a:ea typeface="210 썸타임"/>
              </a:rPr>
              <a:t>전체 7직군 중 ICT 분야의 한정</a:t>
            </a:r>
          </a:p>
        </p:txBody>
      </p:sp>
      <p:sp>
        <p:nvSpPr>
          <p:cNvPr id="4" name="Freeform 4"/>
          <p:cNvSpPr/>
          <p:nvPr/>
        </p:nvSpPr>
        <p:spPr>
          <a:xfrm>
            <a:off x="2157920" y="3778381"/>
            <a:ext cx="3975777" cy="1002227"/>
          </a:xfrm>
          <a:custGeom>
            <a:avLst/>
            <a:gdLst/>
            <a:ahLst/>
            <a:cxnLst/>
            <a:rect l="l" t="t" r="r" b="b"/>
            <a:pathLst>
              <a:path w="3975777" h="1002227">
                <a:moveTo>
                  <a:pt x="0" y="0"/>
                </a:moveTo>
                <a:lnTo>
                  <a:pt x="3975777" y="0"/>
                </a:lnTo>
                <a:lnTo>
                  <a:pt x="3975777" y="1002227"/>
                </a:lnTo>
                <a:lnTo>
                  <a:pt x="0" y="10022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8631658" y="6593586"/>
            <a:ext cx="7513326" cy="1850157"/>
          </a:xfrm>
          <a:custGeom>
            <a:avLst/>
            <a:gdLst/>
            <a:ahLst/>
            <a:cxnLst/>
            <a:rect l="l" t="t" r="r" b="b"/>
            <a:pathLst>
              <a:path w="7513326" h="1850157">
                <a:moveTo>
                  <a:pt x="0" y="0"/>
                </a:moveTo>
                <a:lnTo>
                  <a:pt x="7513327" y="0"/>
                </a:lnTo>
                <a:lnTo>
                  <a:pt x="7513327" y="1850156"/>
                </a:lnTo>
                <a:lnTo>
                  <a:pt x="0" y="1850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9061719" y="6947164"/>
            <a:ext cx="6653205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50926"/>
                </a:solidFill>
                <a:latin typeface="210 썸타임"/>
                <a:ea typeface="210 썸타임"/>
              </a:rPr>
              <a:t>GPU 사용에도 불구하고</a:t>
            </a:r>
          </a:p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50926"/>
                </a:solidFill>
                <a:latin typeface="210 썸타임"/>
                <a:ea typeface="210 썸타임"/>
              </a:rPr>
              <a:t>많은 질문-답변 데이터로 인한 느린 속도</a:t>
            </a:r>
          </a:p>
        </p:txBody>
      </p:sp>
      <p:sp>
        <p:nvSpPr>
          <p:cNvPr id="7" name="Freeform 7"/>
          <p:cNvSpPr/>
          <p:nvPr/>
        </p:nvSpPr>
        <p:spPr>
          <a:xfrm flipV="1">
            <a:off x="4675448" y="6845662"/>
            <a:ext cx="3975777" cy="1002227"/>
          </a:xfrm>
          <a:custGeom>
            <a:avLst/>
            <a:gdLst/>
            <a:ahLst/>
            <a:cxnLst/>
            <a:rect l="l" t="t" r="r" b="b"/>
            <a:pathLst>
              <a:path w="3975777" h="1002227">
                <a:moveTo>
                  <a:pt x="0" y="1002227"/>
                </a:moveTo>
                <a:lnTo>
                  <a:pt x="3975776" y="1002227"/>
                </a:lnTo>
                <a:lnTo>
                  <a:pt x="3975776" y="0"/>
                </a:lnTo>
                <a:lnTo>
                  <a:pt x="0" y="0"/>
                </a:lnTo>
                <a:lnTo>
                  <a:pt x="0" y="1002227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2938177" y="6089125"/>
            <a:ext cx="2853085" cy="2763926"/>
          </a:xfrm>
          <a:custGeom>
            <a:avLst/>
            <a:gdLst/>
            <a:ahLst/>
            <a:cxnLst/>
            <a:rect l="l" t="t" r="r" b="b"/>
            <a:pathLst>
              <a:path w="2853085" h="2763926">
                <a:moveTo>
                  <a:pt x="0" y="0"/>
                </a:moveTo>
                <a:lnTo>
                  <a:pt x="2853084" y="0"/>
                </a:lnTo>
                <a:lnTo>
                  <a:pt x="2853084" y="2763925"/>
                </a:lnTo>
                <a:lnTo>
                  <a:pt x="0" y="27639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384427" y="2776137"/>
            <a:ext cx="2083748" cy="2662937"/>
          </a:xfrm>
          <a:custGeom>
            <a:avLst/>
            <a:gdLst/>
            <a:ahLst/>
            <a:cxnLst/>
            <a:rect l="l" t="t" r="r" b="b"/>
            <a:pathLst>
              <a:path w="2083748" h="2662937">
                <a:moveTo>
                  <a:pt x="0" y="0"/>
                </a:moveTo>
                <a:lnTo>
                  <a:pt x="2083748" y="0"/>
                </a:lnTo>
                <a:lnTo>
                  <a:pt x="2083748" y="2662938"/>
                </a:lnTo>
                <a:lnTo>
                  <a:pt x="0" y="26629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566561" y="458292"/>
            <a:ext cx="8198144" cy="1576883"/>
            <a:chOff x="0" y="0"/>
            <a:chExt cx="10930859" cy="2102510"/>
          </a:xfrm>
        </p:grpSpPr>
        <p:sp>
          <p:nvSpPr>
            <p:cNvPr id="11" name="TextBox 11"/>
            <p:cNvSpPr txBox="1"/>
            <p:nvPr/>
          </p:nvSpPr>
          <p:spPr>
            <a:xfrm>
              <a:off x="2174793" y="272652"/>
              <a:ext cx="8756066" cy="1829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99"/>
                </a:lnSpc>
              </a:pPr>
              <a:r>
                <a:rPr lang="en-US" sz="3999">
                  <a:solidFill>
                    <a:srgbClr val="050926"/>
                  </a:solidFill>
                  <a:latin typeface="210 디딤고딕"/>
                </a:rPr>
                <a:t>?Contribution &amp; Limitations</a:t>
              </a:r>
            </a:p>
            <a:p>
              <a:pPr marL="0" lvl="0" indent="0" algn="l">
                <a:lnSpc>
                  <a:spcPts val="5599"/>
                </a:lnSpc>
                <a:spcBef>
                  <a:spcPct val="0"/>
                </a:spcBef>
              </a:pPr>
              <a:endParaRPr lang="en-US" sz="3999">
                <a:solidFill>
                  <a:srgbClr val="050926"/>
                </a:solidFill>
                <a:latin typeface="210 디딤고딕"/>
              </a:endParaRPr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1865235" cy="1521087"/>
            </a:xfrm>
            <a:custGeom>
              <a:avLst/>
              <a:gdLst/>
              <a:ahLst/>
              <a:cxnLst/>
              <a:rect l="l" t="t" r="r" b="b"/>
              <a:pathLst>
                <a:path w="1865235" h="1521087">
                  <a:moveTo>
                    <a:pt x="0" y="0"/>
                  </a:moveTo>
                  <a:lnTo>
                    <a:pt x="1865235" y="0"/>
                  </a:lnTo>
                  <a:lnTo>
                    <a:pt x="1865235" y="1521087"/>
                  </a:lnTo>
                  <a:lnTo>
                    <a:pt x="0" y="1521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11312" b="-1131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584452" y="340383"/>
              <a:ext cx="696332" cy="7175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463"/>
                </a:lnSpc>
                <a:spcBef>
                  <a:spcPct val="0"/>
                </a:spcBef>
              </a:pPr>
              <a:r>
                <a:rPr lang="en-US" sz="3188">
                  <a:solidFill>
                    <a:srgbClr val="050926"/>
                  </a:solidFill>
                  <a:latin typeface="210 디딤고딕"/>
                </a:rPr>
                <a:t>04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62886" y="630418"/>
            <a:ext cx="8962228" cy="9026164"/>
          </a:xfrm>
          <a:custGeom>
            <a:avLst/>
            <a:gdLst/>
            <a:ahLst/>
            <a:cxnLst/>
            <a:rect l="l" t="t" r="r" b="b"/>
            <a:pathLst>
              <a:path w="8962228" h="9026164">
                <a:moveTo>
                  <a:pt x="0" y="0"/>
                </a:moveTo>
                <a:lnTo>
                  <a:pt x="8962228" y="0"/>
                </a:lnTo>
                <a:lnTo>
                  <a:pt x="8962228" y="9026164"/>
                </a:lnTo>
                <a:lnTo>
                  <a:pt x="0" y="90261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5599298" y="4578855"/>
            <a:ext cx="7089405" cy="1005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05"/>
              </a:lnSpc>
              <a:spcBef>
                <a:spcPct val="0"/>
              </a:spcBef>
            </a:pPr>
            <a:r>
              <a:rPr lang="en-US" sz="5789">
                <a:solidFill>
                  <a:srgbClr val="050926"/>
                </a:solidFill>
                <a:latin typeface="HK Modular"/>
                <a:ea typeface="HK Modular"/>
              </a:rPr>
              <a:t>감사합니다.</a:t>
            </a:r>
          </a:p>
        </p:txBody>
      </p:sp>
      <p:sp>
        <p:nvSpPr>
          <p:cNvPr id="4" name="Freeform 4"/>
          <p:cNvSpPr/>
          <p:nvPr/>
        </p:nvSpPr>
        <p:spPr>
          <a:xfrm>
            <a:off x="-571205" y="4256076"/>
            <a:ext cx="6170503" cy="6304473"/>
          </a:xfrm>
          <a:custGeom>
            <a:avLst/>
            <a:gdLst/>
            <a:ahLst/>
            <a:cxnLst/>
            <a:rect l="l" t="t" r="r" b="b"/>
            <a:pathLst>
              <a:path w="6170503" h="6304473">
                <a:moveTo>
                  <a:pt x="0" y="0"/>
                </a:moveTo>
                <a:lnTo>
                  <a:pt x="6170503" y="0"/>
                </a:lnTo>
                <a:lnTo>
                  <a:pt x="6170503" y="6304472"/>
                </a:lnTo>
                <a:lnTo>
                  <a:pt x="0" y="63044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6561" y="477342"/>
            <a:ext cx="8025046" cy="1140815"/>
            <a:chOff x="0" y="0"/>
            <a:chExt cx="10700061" cy="1521087"/>
          </a:xfrm>
        </p:grpSpPr>
        <p:sp>
          <p:nvSpPr>
            <p:cNvPr id="3" name="TextBox 3"/>
            <p:cNvSpPr txBox="1"/>
            <p:nvPr/>
          </p:nvSpPr>
          <p:spPr>
            <a:xfrm>
              <a:off x="2128874" y="272652"/>
              <a:ext cx="8571187" cy="8900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000000"/>
                  </a:solidFill>
                  <a:latin typeface="210 디딤고딕"/>
                </a:rPr>
                <a:t>Proposal Revise</a:t>
              </a:r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1825852" cy="1521087"/>
            </a:xfrm>
            <a:custGeom>
              <a:avLst/>
              <a:gdLst/>
              <a:ahLst/>
              <a:cxnLst/>
              <a:rect l="l" t="t" r="r" b="b"/>
              <a:pathLst>
                <a:path w="1825852" h="1521087">
                  <a:moveTo>
                    <a:pt x="0" y="0"/>
                  </a:moveTo>
                  <a:lnTo>
                    <a:pt x="1825852" y="0"/>
                  </a:lnTo>
                  <a:lnTo>
                    <a:pt x="1825852" y="1521087"/>
                  </a:lnTo>
                  <a:lnTo>
                    <a:pt x="0" y="1521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0017" b="-10017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72111" y="403048"/>
              <a:ext cx="681629" cy="632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43"/>
                </a:lnSpc>
                <a:spcBef>
                  <a:spcPct val="0"/>
                </a:spcBef>
              </a:pPr>
              <a:r>
                <a:rPr lang="en-US" sz="2888">
                  <a:solidFill>
                    <a:srgbClr val="050926"/>
                  </a:solidFill>
                  <a:latin typeface="210 디딤고딕"/>
                </a:rPr>
                <a:t>0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332442" y="2956171"/>
            <a:ext cx="8303399" cy="4343110"/>
            <a:chOff x="0" y="0"/>
            <a:chExt cx="11071199" cy="57908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071199" cy="5790813"/>
            </a:xfrm>
            <a:custGeom>
              <a:avLst/>
              <a:gdLst/>
              <a:ahLst/>
              <a:cxnLst/>
              <a:rect l="l" t="t" r="r" b="b"/>
              <a:pathLst>
                <a:path w="11071199" h="5790813">
                  <a:moveTo>
                    <a:pt x="0" y="0"/>
                  </a:moveTo>
                  <a:lnTo>
                    <a:pt x="11071199" y="0"/>
                  </a:lnTo>
                  <a:lnTo>
                    <a:pt x="11071199" y="5790813"/>
                  </a:lnTo>
                  <a:lnTo>
                    <a:pt x="0" y="5790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56203" r="-56203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33712" y="1508313"/>
              <a:ext cx="9803775" cy="21797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35"/>
                </a:lnSpc>
              </a:pPr>
              <a:r>
                <a:rPr lang="en-US" sz="4882">
                  <a:solidFill>
                    <a:srgbClr val="050926"/>
                  </a:solidFill>
                  <a:latin typeface="210 옥탑방"/>
                  <a:ea typeface="210 옥탑방"/>
                </a:rPr>
                <a:t>취준 메이트 :</a:t>
              </a:r>
            </a:p>
            <a:p>
              <a:pPr algn="ctr">
                <a:lnSpc>
                  <a:spcPts val="6415"/>
                </a:lnSpc>
                <a:spcBef>
                  <a:spcPct val="0"/>
                </a:spcBef>
              </a:pPr>
              <a:r>
                <a:rPr lang="en-US" sz="4582">
                  <a:solidFill>
                    <a:srgbClr val="050926"/>
                  </a:solidFill>
                  <a:ea typeface="210 옥탑방"/>
                </a:rPr>
                <a:t>모의면접 스크립트 및 답변분석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57915" y="4239197"/>
            <a:ext cx="5312200" cy="2229993"/>
            <a:chOff x="0" y="0"/>
            <a:chExt cx="7082933" cy="29733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082933" cy="2973324"/>
            </a:xfrm>
            <a:custGeom>
              <a:avLst/>
              <a:gdLst/>
              <a:ahLst/>
              <a:cxnLst/>
              <a:rect l="l" t="t" r="r" b="b"/>
              <a:pathLst>
                <a:path w="7082933" h="2973324">
                  <a:moveTo>
                    <a:pt x="0" y="0"/>
                  </a:moveTo>
                  <a:lnTo>
                    <a:pt x="7082933" y="0"/>
                  </a:lnTo>
                  <a:lnTo>
                    <a:pt x="7082933" y="2973324"/>
                  </a:lnTo>
                  <a:lnTo>
                    <a:pt x="0" y="2973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35235" r="-35235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405425" y="768638"/>
              <a:ext cx="6272084" cy="11170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33"/>
                </a:lnSpc>
              </a:pPr>
              <a:r>
                <a:rPr lang="en-US" sz="2452">
                  <a:solidFill>
                    <a:srgbClr val="050926"/>
                  </a:solidFill>
                  <a:latin typeface="HK Modular"/>
                  <a:ea typeface="HK Modular"/>
                </a:rPr>
                <a:t>CHATBOT 모델을 통한 </a:t>
              </a:r>
            </a:p>
            <a:p>
              <a:pPr marL="0" lvl="0" indent="0" algn="ctr">
                <a:lnSpc>
                  <a:spcPts val="3433"/>
                </a:lnSpc>
                <a:spcBef>
                  <a:spcPct val="0"/>
                </a:spcBef>
              </a:pPr>
              <a:r>
                <a:rPr lang="en-US" sz="2452">
                  <a:solidFill>
                    <a:srgbClr val="050926"/>
                  </a:solidFill>
                  <a:ea typeface="HK Modular"/>
                </a:rPr>
                <a:t>모의면접 피드백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6190231" y="4853822"/>
            <a:ext cx="2723111" cy="1000743"/>
          </a:xfrm>
          <a:custGeom>
            <a:avLst/>
            <a:gdLst/>
            <a:ahLst/>
            <a:cxnLst/>
            <a:rect l="l" t="t" r="r" b="b"/>
            <a:pathLst>
              <a:path w="2723111" h="1000743">
                <a:moveTo>
                  <a:pt x="0" y="0"/>
                </a:moveTo>
                <a:lnTo>
                  <a:pt x="2723111" y="0"/>
                </a:lnTo>
                <a:lnTo>
                  <a:pt x="2723111" y="1000743"/>
                </a:lnTo>
                <a:lnTo>
                  <a:pt x="0" y="10007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36511" y="3669718"/>
            <a:ext cx="13214978" cy="3254188"/>
          </a:xfrm>
          <a:custGeom>
            <a:avLst/>
            <a:gdLst/>
            <a:ahLst/>
            <a:cxnLst/>
            <a:rect l="l" t="t" r="r" b="b"/>
            <a:pathLst>
              <a:path w="13214978" h="3254188">
                <a:moveTo>
                  <a:pt x="0" y="0"/>
                </a:moveTo>
                <a:lnTo>
                  <a:pt x="13214978" y="0"/>
                </a:lnTo>
                <a:lnTo>
                  <a:pt x="13214978" y="3254189"/>
                </a:lnTo>
                <a:lnTo>
                  <a:pt x="0" y="32541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2855077" y="4024152"/>
            <a:ext cx="12577845" cy="2152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7"/>
              </a:lnSpc>
            </a:pPr>
            <a:r>
              <a:rPr lang="en-US" sz="4112">
                <a:solidFill>
                  <a:srgbClr val="E78C9E"/>
                </a:solidFill>
                <a:latin typeface="210 썸타임"/>
              </a:rPr>
              <a:t>+)</a:t>
            </a:r>
            <a:r>
              <a:rPr lang="en-US" sz="4112">
                <a:solidFill>
                  <a:srgbClr val="050926"/>
                </a:solidFill>
                <a:ea typeface="210 썸타임"/>
              </a:rPr>
              <a:t>사용자가 답변을 입력하는 것이 아닌 질문을 입력</a:t>
            </a:r>
          </a:p>
          <a:p>
            <a:pPr algn="ctr">
              <a:lnSpc>
                <a:spcPts val="5757"/>
              </a:lnSpc>
            </a:pPr>
            <a:r>
              <a:rPr lang="en-US" sz="4112">
                <a:solidFill>
                  <a:srgbClr val="E78C9E"/>
                </a:solidFill>
                <a:latin typeface="210 썸타임"/>
              </a:rPr>
              <a:t>+)</a:t>
            </a:r>
            <a:r>
              <a:rPr lang="en-US" sz="4112">
                <a:solidFill>
                  <a:srgbClr val="050926"/>
                </a:solidFill>
                <a:latin typeface="210 썸타임"/>
                <a:ea typeface="210 썸타임"/>
              </a:rPr>
              <a:t> 최종 피드백은 답변 요약 및 분석으로 결정</a:t>
            </a:r>
          </a:p>
          <a:p>
            <a:pPr marL="0" lvl="0" indent="0" algn="ctr">
              <a:lnSpc>
                <a:spcPts val="5757"/>
              </a:lnSpc>
              <a:spcBef>
                <a:spcPct val="0"/>
              </a:spcBef>
            </a:pPr>
            <a:r>
              <a:rPr lang="en-US" sz="4112">
                <a:solidFill>
                  <a:srgbClr val="386E8F"/>
                </a:solidFill>
                <a:latin typeface="210 썸타임"/>
              </a:rPr>
              <a:t>-)</a:t>
            </a:r>
            <a:r>
              <a:rPr lang="en-US" sz="4112">
                <a:solidFill>
                  <a:srgbClr val="050926"/>
                </a:solidFill>
                <a:latin typeface="210 썸타임"/>
                <a:ea typeface="210 썸타임"/>
              </a:rPr>
              <a:t> 면접 답변에 대한 옳고 그름 판단 어려움</a:t>
            </a:r>
          </a:p>
        </p:txBody>
      </p:sp>
      <p:sp>
        <p:nvSpPr>
          <p:cNvPr id="4" name="Freeform 4"/>
          <p:cNvSpPr/>
          <p:nvPr/>
        </p:nvSpPr>
        <p:spPr>
          <a:xfrm>
            <a:off x="13862687" y="1350027"/>
            <a:ext cx="3396613" cy="3552014"/>
          </a:xfrm>
          <a:custGeom>
            <a:avLst/>
            <a:gdLst/>
            <a:ahLst/>
            <a:cxnLst/>
            <a:rect l="l" t="t" r="r" b="b"/>
            <a:pathLst>
              <a:path w="3396613" h="3552014">
                <a:moveTo>
                  <a:pt x="0" y="0"/>
                </a:moveTo>
                <a:lnTo>
                  <a:pt x="3396613" y="0"/>
                </a:lnTo>
                <a:lnTo>
                  <a:pt x="3396613" y="3552014"/>
                </a:lnTo>
                <a:lnTo>
                  <a:pt x="0" y="35520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566561" y="458292"/>
            <a:ext cx="8025046" cy="1140815"/>
            <a:chOff x="0" y="0"/>
            <a:chExt cx="10700061" cy="1521087"/>
          </a:xfrm>
        </p:grpSpPr>
        <p:sp>
          <p:nvSpPr>
            <p:cNvPr id="6" name="TextBox 6"/>
            <p:cNvSpPr txBox="1"/>
            <p:nvPr/>
          </p:nvSpPr>
          <p:spPr>
            <a:xfrm>
              <a:off x="2128874" y="272652"/>
              <a:ext cx="8571187" cy="8900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050926"/>
                  </a:solidFill>
                  <a:latin typeface="210 디딤고딕"/>
                </a:rPr>
                <a:t>Proposal Flow - </a:t>
              </a:r>
              <a:r>
                <a:rPr lang="en-US" sz="3999">
                  <a:solidFill>
                    <a:srgbClr val="E78C9E"/>
                  </a:solidFill>
                  <a:latin typeface="210 디딤고딕"/>
                </a:rPr>
                <a:t>Change</a:t>
              </a:r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1825852" cy="1521087"/>
            </a:xfrm>
            <a:custGeom>
              <a:avLst/>
              <a:gdLst/>
              <a:ahLst/>
              <a:cxnLst/>
              <a:rect l="l" t="t" r="r" b="b"/>
              <a:pathLst>
                <a:path w="1825852" h="1521087">
                  <a:moveTo>
                    <a:pt x="0" y="0"/>
                  </a:moveTo>
                  <a:lnTo>
                    <a:pt x="1825852" y="0"/>
                  </a:lnTo>
                  <a:lnTo>
                    <a:pt x="1825852" y="1521087"/>
                  </a:lnTo>
                  <a:lnTo>
                    <a:pt x="0" y="1521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0017" b="-10017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72111" y="349908"/>
              <a:ext cx="681629" cy="7545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43"/>
                </a:lnSpc>
                <a:spcBef>
                  <a:spcPct val="0"/>
                </a:spcBef>
              </a:pPr>
              <a:r>
                <a:rPr lang="en-US" sz="3388">
                  <a:solidFill>
                    <a:srgbClr val="050926"/>
                  </a:solidFill>
                  <a:latin typeface="210 디딤고딕"/>
                </a:rPr>
                <a:t>01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80315" y="348387"/>
            <a:ext cx="9241869" cy="1360626"/>
            <a:chOff x="0" y="0"/>
            <a:chExt cx="12322492" cy="1814167"/>
          </a:xfrm>
        </p:grpSpPr>
        <p:sp>
          <p:nvSpPr>
            <p:cNvPr id="3" name="Freeform 3"/>
            <p:cNvSpPr/>
            <p:nvPr/>
          </p:nvSpPr>
          <p:spPr>
            <a:xfrm>
              <a:off x="230798" y="0"/>
              <a:ext cx="12091694" cy="1814167"/>
            </a:xfrm>
            <a:custGeom>
              <a:avLst/>
              <a:gdLst/>
              <a:ahLst/>
              <a:cxnLst/>
              <a:rect l="l" t="t" r="r" b="b"/>
              <a:pathLst>
                <a:path w="12091694" h="1814167">
                  <a:moveTo>
                    <a:pt x="0" y="0"/>
                  </a:moveTo>
                  <a:lnTo>
                    <a:pt x="12091694" y="0"/>
                  </a:lnTo>
                  <a:lnTo>
                    <a:pt x="12091694" y="1814167"/>
                  </a:lnTo>
                  <a:lnTo>
                    <a:pt x="0" y="18141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32064" b="-32064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922923" y="524579"/>
              <a:ext cx="10707444" cy="529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73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86925"/>
              <a:ext cx="12091694" cy="7183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8"/>
                </a:lnSpc>
                <a:spcBef>
                  <a:spcPct val="0"/>
                </a:spcBef>
              </a:pPr>
              <a:r>
                <a:rPr lang="en-US" sz="3256">
                  <a:solidFill>
                    <a:srgbClr val="0B0F0F"/>
                  </a:solidFill>
                  <a:latin typeface="210 썸타임"/>
                  <a:ea typeface="210 썸타임"/>
                </a:rPr>
                <a:t>취준 메이트 : 모의면접 스크립트 및 답변 분석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3174917"/>
            <a:ext cx="6402314" cy="5051599"/>
            <a:chOff x="0" y="0"/>
            <a:chExt cx="8536418" cy="6735465"/>
          </a:xfrm>
        </p:grpSpPr>
        <p:grpSp>
          <p:nvGrpSpPr>
            <p:cNvPr id="7" name="Group 7"/>
            <p:cNvGrpSpPr/>
            <p:nvPr/>
          </p:nvGrpSpPr>
          <p:grpSpPr>
            <a:xfrm rot="-2324745">
              <a:off x="-130146" y="4766928"/>
              <a:ext cx="3736688" cy="898017"/>
              <a:chOff x="0" y="0"/>
              <a:chExt cx="587141" cy="14110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587141" cy="141104"/>
              </a:xfrm>
              <a:custGeom>
                <a:avLst/>
                <a:gdLst/>
                <a:ahLst/>
                <a:cxnLst/>
                <a:rect l="l" t="t" r="r" b="b"/>
                <a:pathLst>
                  <a:path w="587141" h="141104">
                    <a:moveTo>
                      <a:pt x="0" y="0"/>
                    </a:moveTo>
                    <a:lnTo>
                      <a:pt x="587141" y="0"/>
                    </a:lnTo>
                    <a:lnTo>
                      <a:pt x="587141" y="141104"/>
                    </a:lnTo>
                    <a:lnTo>
                      <a:pt x="0" y="141104"/>
                    </a:lnTo>
                    <a:close/>
                  </a:path>
                </a:pathLst>
              </a:custGeom>
              <a:solidFill>
                <a:srgbClr val="05092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587141" cy="188729"/>
              </a:xfrm>
              <a:prstGeom prst="rect">
                <a:avLst/>
              </a:prstGeom>
            </p:spPr>
            <p:txBody>
              <a:bodyPr lIns="68092" tIns="68092" rIns="68092" bIns="68092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2898077" y="3722974"/>
              <a:ext cx="3114459" cy="1128824"/>
              <a:chOff x="0" y="0"/>
              <a:chExt cx="489371" cy="177371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489371" cy="177371"/>
              </a:xfrm>
              <a:custGeom>
                <a:avLst/>
                <a:gdLst/>
                <a:ahLst/>
                <a:cxnLst/>
                <a:rect l="l" t="t" r="r" b="b"/>
                <a:pathLst>
                  <a:path w="489371" h="177371">
                    <a:moveTo>
                      <a:pt x="0" y="0"/>
                    </a:moveTo>
                    <a:lnTo>
                      <a:pt x="489371" y="0"/>
                    </a:lnTo>
                    <a:lnTo>
                      <a:pt x="489371" y="177371"/>
                    </a:lnTo>
                    <a:lnTo>
                      <a:pt x="0" y="177371"/>
                    </a:lnTo>
                    <a:close/>
                  </a:path>
                </a:pathLst>
              </a:custGeom>
              <a:solidFill>
                <a:srgbClr val="05092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489371" cy="224996"/>
              </a:xfrm>
              <a:prstGeom prst="rect">
                <a:avLst/>
              </a:prstGeom>
            </p:spPr>
            <p:txBody>
              <a:bodyPr lIns="68092" tIns="68092" rIns="68092" bIns="68092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5400000">
              <a:off x="5618491" y="3727467"/>
              <a:ext cx="1829182" cy="1091920"/>
              <a:chOff x="0" y="0"/>
              <a:chExt cx="292118" cy="174378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92118" cy="174378"/>
              </a:xfrm>
              <a:custGeom>
                <a:avLst/>
                <a:gdLst/>
                <a:ahLst/>
                <a:cxnLst/>
                <a:rect l="l" t="t" r="r" b="b"/>
                <a:pathLst>
                  <a:path w="292118" h="174378">
                    <a:moveTo>
                      <a:pt x="146059" y="0"/>
                    </a:moveTo>
                    <a:lnTo>
                      <a:pt x="292118" y="174378"/>
                    </a:lnTo>
                    <a:lnTo>
                      <a:pt x="0" y="174378"/>
                    </a:lnTo>
                    <a:lnTo>
                      <a:pt x="146059" y="0"/>
                    </a:lnTo>
                    <a:close/>
                  </a:path>
                </a:pathLst>
              </a:custGeom>
              <a:solidFill>
                <a:srgbClr val="05092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45643" y="33336"/>
                <a:ext cx="200831" cy="128586"/>
              </a:xfrm>
              <a:prstGeom prst="rect">
                <a:avLst/>
              </a:prstGeom>
            </p:spPr>
            <p:txBody>
              <a:bodyPr lIns="68092" tIns="68092" rIns="68092" bIns="68092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6" name="AutoShape 16"/>
            <p:cNvSpPr/>
            <p:nvPr/>
          </p:nvSpPr>
          <p:spPr>
            <a:xfrm flipV="1">
              <a:off x="4455307" y="2469576"/>
              <a:ext cx="0" cy="1013180"/>
            </a:xfrm>
            <a:prstGeom prst="line">
              <a:avLst/>
            </a:prstGeom>
            <a:ln w="63500" cap="flat">
              <a:solidFill>
                <a:srgbClr val="05092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621908" y="4040035"/>
              <a:ext cx="2018566" cy="4600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63"/>
                </a:lnSpc>
              </a:pPr>
              <a:r>
                <a:rPr lang="en-US" sz="2116">
                  <a:solidFill>
                    <a:srgbClr val="FFFFFF"/>
                  </a:solidFill>
                  <a:latin typeface="HK Modular"/>
                </a:rPr>
                <a:t>STEP 1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74196" y="-76200"/>
              <a:ext cx="8162223" cy="1655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66"/>
                </a:lnSpc>
              </a:pPr>
              <a:r>
                <a:rPr lang="en-US" sz="3619">
                  <a:solidFill>
                    <a:srgbClr val="050926"/>
                  </a:solidFill>
                  <a:ea typeface="210 썸타임"/>
                </a:rPr>
                <a:t>사용자 면접 </a:t>
              </a:r>
              <a:r>
                <a:rPr lang="en-US" sz="3619">
                  <a:solidFill>
                    <a:srgbClr val="E78C9E"/>
                  </a:solidFill>
                  <a:ea typeface="210 썸타임"/>
                </a:rPr>
                <a:t>질문 프롬프트 입력</a:t>
              </a:r>
            </a:p>
            <a:p>
              <a:pPr algn="ctr">
                <a:lnSpc>
                  <a:spcPts val="5066"/>
                </a:lnSpc>
              </a:pPr>
              <a:r>
                <a:rPr lang="en-US" sz="3619">
                  <a:solidFill>
                    <a:srgbClr val="050926"/>
                  </a:solidFill>
                  <a:latin typeface="210 썸타임"/>
                  <a:ea typeface="210 썸타임"/>
                </a:rPr>
                <a:t>&amp; 유사도 제안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027511" y="3063502"/>
            <a:ext cx="8260489" cy="5231517"/>
            <a:chOff x="0" y="0"/>
            <a:chExt cx="11013985" cy="6975356"/>
          </a:xfrm>
        </p:grpSpPr>
        <p:grpSp>
          <p:nvGrpSpPr>
            <p:cNvPr id="20" name="Group 20"/>
            <p:cNvGrpSpPr/>
            <p:nvPr/>
          </p:nvGrpSpPr>
          <p:grpSpPr>
            <a:xfrm rot="-2324745">
              <a:off x="410488" y="4905716"/>
              <a:ext cx="3736688" cy="1011621"/>
              <a:chOff x="0" y="0"/>
              <a:chExt cx="587141" cy="158955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587141" cy="158955"/>
              </a:xfrm>
              <a:custGeom>
                <a:avLst/>
                <a:gdLst/>
                <a:ahLst/>
                <a:cxnLst/>
                <a:rect l="l" t="t" r="r" b="b"/>
                <a:pathLst>
                  <a:path w="587141" h="158955">
                    <a:moveTo>
                      <a:pt x="0" y="0"/>
                    </a:moveTo>
                    <a:lnTo>
                      <a:pt x="587141" y="0"/>
                    </a:lnTo>
                    <a:lnTo>
                      <a:pt x="587141" y="158955"/>
                    </a:lnTo>
                    <a:lnTo>
                      <a:pt x="0" y="158955"/>
                    </a:lnTo>
                    <a:close/>
                  </a:path>
                </a:pathLst>
              </a:custGeom>
              <a:solidFill>
                <a:srgbClr val="05092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47625"/>
                <a:ext cx="587141" cy="206580"/>
              </a:xfrm>
              <a:prstGeom prst="rect">
                <a:avLst/>
              </a:prstGeom>
            </p:spPr>
            <p:txBody>
              <a:bodyPr lIns="68092" tIns="68092" rIns="68092" bIns="68092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3" name="AutoShape 23"/>
            <p:cNvSpPr/>
            <p:nvPr/>
          </p:nvSpPr>
          <p:spPr>
            <a:xfrm flipV="1">
              <a:off x="5040711" y="2618130"/>
              <a:ext cx="0" cy="1013180"/>
            </a:xfrm>
            <a:prstGeom prst="line">
              <a:avLst/>
            </a:prstGeom>
            <a:ln w="63500" cap="flat">
              <a:solidFill>
                <a:srgbClr val="05092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4" name="Group 24"/>
            <p:cNvGrpSpPr/>
            <p:nvPr/>
          </p:nvGrpSpPr>
          <p:grpSpPr>
            <a:xfrm>
              <a:off x="3447103" y="3871528"/>
              <a:ext cx="3114459" cy="1128824"/>
              <a:chOff x="0" y="0"/>
              <a:chExt cx="489371" cy="177371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489371" cy="177371"/>
              </a:xfrm>
              <a:custGeom>
                <a:avLst/>
                <a:gdLst/>
                <a:ahLst/>
                <a:cxnLst/>
                <a:rect l="l" t="t" r="r" b="b"/>
                <a:pathLst>
                  <a:path w="489371" h="177371">
                    <a:moveTo>
                      <a:pt x="0" y="0"/>
                    </a:moveTo>
                    <a:lnTo>
                      <a:pt x="489371" y="0"/>
                    </a:lnTo>
                    <a:lnTo>
                      <a:pt x="489371" y="177371"/>
                    </a:lnTo>
                    <a:lnTo>
                      <a:pt x="0" y="177371"/>
                    </a:lnTo>
                    <a:close/>
                  </a:path>
                </a:pathLst>
              </a:custGeom>
              <a:solidFill>
                <a:srgbClr val="05092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47625"/>
                <a:ext cx="489371" cy="224996"/>
              </a:xfrm>
              <a:prstGeom prst="rect">
                <a:avLst/>
              </a:prstGeom>
            </p:spPr>
            <p:txBody>
              <a:bodyPr lIns="68092" tIns="68092" rIns="68092" bIns="68092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 rot="5400000">
              <a:off x="5688596" y="3620949"/>
              <a:ext cx="3297166" cy="1602063"/>
              <a:chOff x="0" y="0"/>
              <a:chExt cx="526553" cy="255847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526553" cy="255847"/>
              </a:xfrm>
              <a:custGeom>
                <a:avLst/>
                <a:gdLst/>
                <a:ahLst/>
                <a:cxnLst/>
                <a:rect l="l" t="t" r="r" b="b"/>
                <a:pathLst>
                  <a:path w="526553" h="255847">
                    <a:moveTo>
                      <a:pt x="263277" y="0"/>
                    </a:moveTo>
                    <a:lnTo>
                      <a:pt x="526553" y="255847"/>
                    </a:lnTo>
                    <a:lnTo>
                      <a:pt x="0" y="255847"/>
                    </a:lnTo>
                    <a:lnTo>
                      <a:pt x="263277" y="0"/>
                    </a:lnTo>
                    <a:close/>
                  </a:path>
                </a:pathLst>
              </a:custGeom>
              <a:solidFill>
                <a:srgbClr val="050926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82274" y="71161"/>
                <a:ext cx="362005" cy="166411"/>
              </a:xfrm>
              <a:prstGeom prst="rect">
                <a:avLst/>
              </a:prstGeom>
            </p:spPr>
            <p:txBody>
              <a:bodyPr lIns="68092" tIns="68092" rIns="68092" bIns="68092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4170934" y="4188589"/>
              <a:ext cx="2018566" cy="4600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63"/>
                </a:lnSpc>
              </a:pPr>
              <a:r>
                <a:rPr lang="en-US" sz="2116">
                  <a:solidFill>
                    <a:srgbClr val="FFFFFF"/>
                  </a:solidFill>
                  <a:latin typeface="HK Modular"/>
                </a:rPr>
                <a:t>STEP 3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76200"/>
              <a:ext cx="11013985" cy="1655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66"/>
                </a:lnSpc>
              </a:pPr>
              <a:r>
                <a:rPr lang="en-US" sz="3619">
                  <a:solidFill>
                    <a:srgbClr val="050926"/>
                  </a:solidFill>
                  <a:ea typeface="210 썸타임"/>
                </a:rPr>
                <a:t>추출된 답변 기반</a:t>
              </a:r>
            </a:p>
            <a:p>
              <a:pPr algn="ctr">
                <a:lnSpc>
                  <a:spcPts val="5066"/>
                </a:lnSpc>
              </a:pPr>
              <a:r>
                <a:rPr lang="en-US" sz="3619">
                  <a:solidFill>
                    <a:srgbClr val="E78C9E"/>
                  </a:solidFill>
                  <a:ea typeface="210 썸타임"/>
                </a:rPr>
                <a:t>요약본 시각화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5758803" y="4540319"/>
            <a:ext cx="5721772" cy="4939126"/>
            <a:chOff x="0" y="0"/>
            <a:chExt cx="7629030" cy="6585502"/>
          </a:xfrm>
        </p:grpSpPr>
        <p:grpSp>
          <p:nvGrpSpPr>
            <p:cNvPr id="33" name="Group 33"/>
            <p:cNvGrpSpPr/>
            <p:nvPr/>
          </p:nvGrpSpPr>
          <p:grpSpPr>
            <a:xfrm rot="2322000">
              <a:off x="-131861" y="1070412"/>
              <a:ext cx="3736688" cy="890440"/>
              <a:chOff x="0" y="0"/>
              <a:chExt cx="587141" cy="139914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587141" cy="139914"/>
              </a:xfrm>
              <a:custGeom>
                <a:avLst/>
                <a:gdLst/>
                <a:ahLst/>
                <a:cxnLst/>
                <a:rect l="l" t="t" r="r" b="b"/>
                <a:pathLst>
                  <a:path w="587141" h="139914">
                    <a:moveTo>
                      <a:pt x="0" y="0"/>
                    </a:moveTo>
                    <a:lnTo>
                      <a:pt x="587141" y="0"/>
                    </a:lnTo>
                    <a:lnTo>
                      <a:pt x="587141" y="139914"/>
                    </a:lnTo>
                    <a:lnTo>
                      <a:pt x="0" y="139914"/>
                    </a:lnTo>
                    <a:close/>
                  </a:path>
                </a:pathLst>
              </a:custGeom>
              <a:solidFill>
                <a:srgbClr val="163252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-47625"/>
                <a:ext cx="587141" cy="187539"/>
              </a:xfrm>
              <a:prstGeom prst="rect">
                <a:avLst/>
              </a:prstGeom>
            </p:spPr>
            <p:txBody>
              <a:bodyPr lIns="68092" tIns="68092" rIns="68092" bIns="68092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6" name="AutoShape 36"/>
            <p:cNvSpPr/>
            <p:nvPr/>
          </p:nvSpPr>
          <p:spPr>
            <a:xfrm flipV="1">
              <a:off x="4495594" y="3395131"/>
              <a:ext cx="0" cy="1013180"/>
            </a:xfrm>
            <a:prstGeom prst="line">
              <a:avLst/>
            </a:prstGeom>
            <a:ln w="63500" cap="flat">
              <a:solidFill>
                <a:srgbClr val="163252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37" name="Group 37"/>
            <p:cNvGrpSpPr/>
            <p:nvPr/>
          </p:nvGrpSpPr>
          <p:grpSpPr>
            <a:xfrm>
              <a:off x="2936723" y="1902439"/>
              <a:ext cx="3114459" cy="1128824"/>
              <a:chOff x="0" y="0"/>
              <a:chExt cx="489371" cy="177371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489371" cy="177371"/>
              </a:xfrm>
              <a:custGeom>
                <a:avLst/>
                <a:gdLst/>
                <a:ahLst/>
                <a:cxnLst/>
                <a:rect l="l" t="t" r="r" b="b"/>
                <a:pathLst>
                  <a:path w="489371" h="177371">
                    <a:moveTo>
                      <a:pt x="0" y="0"/>
                    </a:moveTo>
                    <a:lnTo>
                      <a:pt x="489371" y="0"/>
                    </a:lnTo>
                    <a:lnTo>
                      <a:pt x="489371" y="177371"/>
                    </a:lnTo>
                    <a:lnTo>
                      <a:pt x="0" y="177371"/>
                    </a:lnTo>
                    <a:close/>
                  </a:path>
                </a:pathLst>
              </a:custGeom>
              <a:solidFill>
                <a:srgbClr val="163252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0" y="-47625"/>
                <a:ext cx="489371" cy="224996"/>
              </a:xfrm>
              <a:prstGeom prst="rect">
                <a:avLst/>
              </a:prstGeom>
            </p:spPr>
            <p:txBody>
              <a:bodyPr lIns="68092" tIns="68092" rIns="68092" bIns="68092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 rot="5400000">
              <a:off x="5179415" y="1651860"/>
              <a:ext cx="3297166" cy="1602063"/>
              <a:chOff x="0" y="0"/>
              <a:chExt cx="526553" cy="255847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526553" cy="255847"/>
              </a:xfrm>
              <a:custGeom>
                <a:avLst/>
                <a:gdLst/>
                <a:ahLst/>
                <a:cxnLst/>
                <a:rect l="l" t="t" r="r" b="b"/>
                <a:pathLst>
                  <a:path w="526553" h="255847">
                    <a:moveTo>
                      <a:pt x="263277" y="0"/>
                    </a:moveTo>
                    <a:lnTo>
                      <a:pt x="526553" y="255847"/>
                    </a:lnTo>
                    <a:lnTo>
                      <a:pt x="0" y="255847"/>
                    </a:lnTo>
                    <a:lnTo>
                      <a:pt x="263277" y="0"/>
                    </a:lnTo>
                    <a:close/>
                  </a:path>
                </a:pathLst>
              </a:custGeom>
              <a:solidFill>
                <a:srgbClr val="163252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2" name="TextBox 42"/>
              <p:cNvSpPr txBox="1"/>
              <p:nvPr/>
            </p:nvSpPr>
            <p:spPr>
              <a:xfrm>
                <a:off x="82274" y="71161"/>
                <a:ext cx="362005" cy="166411"/>
              </a:xfrm>
              <a:prstGeom prst="rect">
                <a:avLst/>
              </a:prstGeom>
            </p:spPr>
            <p:txBody>
              <a:bodyPr lIns="68092" tIns="68092" rIns="68092" bIns="68092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43" name="TextBox 43"/>
            <p:cNvSpPr txBox="1"/>
            <p:nvPr/>
          </p:nvSpPr>
          <p:spPr>
            <a:xfrm>
              <a:off x="3673044" y="2219500"/>
              <a:ext cx="2018566" cy="4600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63"/>
                </a:lnSpc>
              </a:pPr>
              <a:r>
                <a:rPr lang="en-US" sz="2116">
                  <a:solidFill>
                    <a:srgbClr val="FFFFFF"/>
                  </a:solidFill>
                  <a:latin typeface="HK Modular"/>
                </a:rPr>
                <a:t>STEP 2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1813887" y="4930067"/>
              <a:ext cx="5399416" cy="1655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66"/>
                </a:lnSpc>
              </a:pPr>
              <a:r>
                <a:rPr lang="en-US" sz="3619">
                  <a:solidFill>
                    <a:srgbClr val="050926"/>
                  </a:solidFill>
                  <a:ea typeface="210 썸타임"/>
                </a:rPr>
                <a:t>질문 유사도에 따른</a:t>
              </a:r>
            </a:p>
            <a:p>
              <a:pPr algn="ctr">
                <a:lnSpc>
                  <a:spcPts val="5066"/>
                </a:lnSpc>
              </a:pPr>
              <a:r>
                <a:rPr lang="en-US" sz="3619">
                  <a:solidFill>
                    <a:srgbClr val="E78C9E"/>
                  </a:solidFill>
                  <a:ea typeface="210 썸타임"/>
                </a:rPr>
                <a:t>답변 내림차순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566561" y="458292"/>
            <a:ext cx="8025046" cy="1140815"/>
            <a:chOff x="0" y="0"/>
            <a:chExt cx="10700061" cy="1521087"/>
          </a:xfrm>
        </p:grpSpPr>
        <p:sp>
          <p:nvSpPr>
            <p:cNvPr id="46" name="TextBox 46"/>
            <p:cNvSpPr txBox="1"/>
            <p:nvPr/>
          </p:nvSpPr>
          <p:spPr>
            <a:xfrm>
              <a:off x="2128874" y="272652"/>
              <a:ext cx="8571187" cy="8900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050926"/>
                  </a:solidFill>
                  <a:latin typeface="210 디딤고딕"/>
                </a:rPr>
                <a:t>Proposal Flow - Model</a:t>
              </a:r>
            </a:p>
          </p:txBody>
        </p:sp>
        <p:sp>
          <p:nvSpPr>
            <p:cNvPr id="47" name="Freeform 47"/>
            <p:cNvSpPr/>
            <p:nvPr/>
          </p:nvSpPr>
          <p:spPr>
            <a:xfrm>
              <a:off x="0" y="0"/>
              <a:ext cx="1825852" cy="1521087"/>
            </a:xfrm>
            <a:custGeom>
              <a:avLst/>
              <a:gdLst/>
              <a:ahLst/>
              <a:cxnLst/>
              <a:rect l="l" t="t" r="r" b="b"/>
              <a:pathLst>
                <a:path w="1825852" h="1521087">
                  <a:moveTo>
                    <a:pt x="0" y="0"/>
                  </a:moveTo>
                  <a:lnTo>
                    <a:pt x="1825852" y="0"/>
                  </a:lnTo>
                  <a:lnTo>
                    <a:pt x="1825852" y="1521087"/>
                  </a:lnTo>
                  <a:lnTo>
                    <a:pt x="0" y="1521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0017" b="-10017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572111" y="349908"/>
              <a:ext cx="681629" cy="7545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43"/>
                </a:lnSpc>
                <a:spcBef>
                  <a:spcPct val="0"/>
                </a:spcBef>
              </a:pPr>
              <a:r>
                <a:rPr lang="en-US" sz="3388">
                  <a:solidFill>
                    <a:srgbClr val="050926"/>
                  </a:solidFill>
                  <a:latin typeface="210 디딤고딕"/>
                </a:rPr>
                <a:t>01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D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51618" y="5694836"/>
            <a:ext cx="4919258" cy="1318590"/>
          </a:xfrm>
          <a:custGeom>
            <a:avLst/>
            <a:gdLst/>
            <a:ahLst/>
            <a:cxnLst/>
            <a:rect l="l" t="t" r="r" b="b"/>
            <a:pathLst>
              <a:path w="4919258" h="1318590">
                <a:moveTo>
                  <a:pt x="0" y="0"/>
                </a:moveTo>
                <a:lnTo>
                  <a:pt x="4919257" y="0"/>
                </a:lnTo>
                <a:lnTo>
                  <a:pt x="4919257" y="1318590"/>
                </a:lnTo>
                <a:lnTo>
                  <a:pt x="0" y="13185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425" r="-442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6651618" y="7771706"/>
            <a:ext cx="4919258" cy="1318590"/>
          </a:xfrm>
          <a:custGeom>
            <a:avLst/>
            <a:gdLst/>
            <a:ahLst/>
            <a:cxnLst/>
            <a:rect l="l" t="t" r="r" b="b"/>
            <a:pathLst>
              <a:path w="4919258" h="1318590">
                <a:moveTo>
                  <a:pt x="0" y="0"/>
                </a:moveTo>
                <a:lnTo>
                  <a:pt x="4919257" y="0"/>
                </a:lnTo>
                <a:lnTo>
                  <a:pt x="4919257" y="1318590"/>
                </a:lnTo>
                <a:lnTo>
                  <a:pt x="0" y="13185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425" r="-442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495378" y="6234040"/>
            <a:ext cx="4919258" cy="1318590"/>
          </a:xfrm>
          <a:custGeom>
            <a:avLst/>
            <a:gdLst/>
            <a:ahLst/>
            <a:cxnLst/>
            <a:rect l="l" t="t" r="r" b="b"/>
            <a:pathLst>
              <a:path w="4919258" h="1318590">
                <a:moveTo>
                  <a:pt x="0" y="0"/>
                </a:moveTo>
                <a:lnTo>
                  <a:pt x="4919258" y="0"/>
                </a:lnTo>
                <a:lnTo>
                  <a:pt x="4919258" y="1318591"/>
                </a:lnTo>
                <a:lnTo>
                  <a:pt x="0" y="13185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425" r="-442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6651618" y="2562775"/>
            <a:ext cx="4919258" cy="1318590"/>
          </a:xfrm>
          <a:custGeom>
            <a:avLst/>
            <a:gdLst/>
            <a:ahLst/>
            <a:cxnLst/>
            <a:rect l="l" t="t" r="r" b="b"/>
            <a:pathLst>
              <a:path w="4919258" h="1318590">
                <a:moveTo>
                  <a:pt x="0" y="0"/>
                </a:moveTo>
                <a:lnTo>
                  <a:pt x="4919257" y="0"/>
                </a:lnTo>
                <a:lnTo>
                  <a:pt x="4919257" y="1318590"/>
                </a:lnTo>
                <a:lnTo>
                  <a:pt x="0" y="13185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425" r="-442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566561" y="458292"/>
            <a:ext cx="8025046" cy="1140815"/>
            <a:chOff x="0" y="0"/>
            <a:chExt cx="10700061" cy="1521087"/>
          </a:xfrm>
        </p:grpSpPr>
        <p:sp>
          <p:nvSpPr>
            <p:cNvPr id="7" name="TextBox 7"/>
            <p:cNvSpPr txBox="1"/>
            <p:nvPr/>
          </p:nvSpPr>
          <p:spPr>
            <a:xfrm>
              <a:off x="2128874" y="272652"/>
              <a:ext cx="8571187" cy="8900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050926"/>
                  </a:solidFill>
                  <a:latin typeface="210 디딤고딕"/>
                </a:rPr>
                <a:t>Proposal Flow - Pipline</a:t>
              </a:r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1825852" cy="1521087"/>
            </a:xfrm>
            <a:custGeom>
              <a:avLst/>
              <a:gdLst/>
              <a:ahLst/>
              <a:cxnLst/>
              <a:rect l="l" t="t" r="r" b="b"/>
              <a:pathLst>
                <a:path w="1825852" h="1521087">
                  <a:moveTo>
                    <a:pt x="0" y="0"/>
                  </a:moveTo>
                  <a:lnTo>
                    <a:pt x="1825852" y="0"/>
                  </a:lnTo>
                  <a:lnTo>
                    <a:pt x="1825852" y="1521087"/>
                  </a:lnTo>
                  <a:lnTo>
                    <a:pt x="0" y="1521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0017" b="-10017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72111" y="349908"/>
              <a:ext cx="681629" cy="7545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743"/>
                </a:lnSpc>
                <a:spcBef>
                  <a:spcPct val="0"/>
                </a:spcBef>
              </a:pPr>
              <a:r>
                <a:rPr lang="en-US" sz="3388">
                  <a:solidFill>
                    <a:srgbClr val="050926"/>
                  </a:solidFill>
                  <a:latin typeface="210 디딤고딕"/>
                </a:rPr>
                <a:t>01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495378" y="3588542"/>
            <a:ext cx="4919258" cy="1318590"/>
          </a:xfrm>
          <a:custGeom>
            <a:avLst/>
            <a:gdLst/>
            <a:ahLst/>
            <a:cxnLst/>
            <a:rect l="l" t="t" r="r" b="b"/>
            <a:pathLst>
              <a:path w="4919258" h="1318590">
                <a:moveTo>
                  <a:pt x="0" y="0"/>
                </a:moveTo>
                <a:lnTo>
                  <a:pt x="4919258" y="0"/>
                </a:lnTo>
                <a:lnTo>
                  <a:pt x="4919258" y="1318590"/>
                </a:lnTo>
                <a:lnTo>
                  <a:pt x="0" y="13185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425" r="-442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6651618" y="4129015"/>
            <a:ext cx="4919258" cy="1318590"/>
          </a:xfrm>
          <a:custGeom>
            <a:avLst/>
            <a:gdLst/>
            <a:ahLst/>
            <a:cxnLst/>
            <a:rect l="l" t="t" r="r" b="b"/>
            <a:pathLst>
              <a:path w="4919258" h="1318590">
                <a:moveTo>
                  <a:pt x="0" y="0"/>
                </a:moveTo>
                <a:lnTo>
                  <a:pt x="4919257" y="0"/>
                </a:lnTo>
                <a:lnTo>
                  <a:pt x="4919257" y="1318591"/>
                </a:lnTo>
                <a:lnTo>
                  <a:pt x="0" y="13185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425" r="-442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/>
          <p:cNvGrpSpPr/>
          <p:nvPr/>
        </p:nvGrpSpPr>
        <p:grpSpPr>
          <a:xfrm>
            <a:off x="13761625" y="4292491"/>
            <a:ext cx="3808480" cy="2360330"/>
            <a:chOff x="0" y="0"/>
            <a:chExt cx="5077973" cy="314710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077973" cy="3147107"/>
            </a:xfrm>
            <a:custGeom>
              <a:avLst/>
              <a:gdLst/>
              <a:ahLst/>
              <a:cxnLst/>
              <a:rect l="l" t="t" r="r" b="b"/>
              <a:pathLst>
                <a:path w="5077973" h="3147107">
                  <a:moveTo>
                    <a:pt x="0" y="0"/>
                  </a:moveTo>
                  <a:lnTo>
                    <a:pt x="5077973" y="0"/>
                  </a:lnTo>
                  <a:lnTo>
                    <a:pt x="5077973" y="3147107"/>
                  </a:lnTo>
                  <a:lnTo>
                    <a:pt x="0" y="31471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75838" r="-75838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78406" y="963960"/>
              <a:ext cx="4721161" cy="1377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66"/>
                </a:lnSpc>
              </a:pPr>
              <a:r>
                <a:rPr lang="en-US" sz="3299">
                  <a:solidFill>
                    <a:srgbClr val="050926"/>
                  </a:solidFill>
                  <a:ea typeface="210 썸타임"/>
                </a:rPr>
                <a:t>웹배포</a:t>
              </a:r>
            </a:p>
            <a:p>
              <a:pPr algn="ctr">
                <a:lnSpc>
                  <a:spcPts val="2376"/>
                </a:lnSpc>
              </a:pPr>
              <a:endParaRPr lang="en-US" sz="3299">
                <a:solidFill>
                  <a:srgbClr val="050926"/>
                </a:solidFill>
                <a:ea typeface="210 썸타임"/>
              </a:endParaRPr>
            </a:p>
            <a:p>
              <a:pPr marL="0" lvl="0" indent="0" algn="ctr">
                <a:lnSpc>
                  <a:spcPts val="2376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50926"/>
                  </a:solidFill>
                  <a:latin typeface="HK Modular"/>
                </a:rPr>
                <a:t>STREAMLIT</a:t>
              </a:r>
            </a:p>
          </p:txBody>
        </p:sp>
      </p:grpSp>
      <p:sp>
        <p:nvSpPr>
          <p:cNvPr id="15" name="AutoShape 15"/>
          <p:cNvSpPr/>
          <p:nvPr/>
        </p:nvSpPr>
        <p:spPr>
          <a:xfrm>
            <a:off x="2955007" y="4907132"/>
            <a:ext cx="0" cy="132690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AutoShape 16"/>
          <p:cNvSpPr/>
          <p:nvPr/>
        </p:nvSpPr>
        <p:spPr>
          <a:xfrm>
            <a:off x="12308689" y="5466656"/>
            <a:ext cx="115015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>
            <a:off x="11875675" y="3409256"/>
            <a:ext cx="457771" cy="4114800"/>
          </a:xfrm>
          <a:custGeom>
            <a:avLst/>
            <a:gdLst/>
            <a:ahLst/>
            <a:cxnLst/>
            <a:rect l="l" t="t" r="r" b="b"/>
            <a:pathLst>
              <a:path w="457771" h="4114800">
                <a:moveTo>
                  <a:pt x="0" y="0"/>
                </a:moveTo>
                <a:lnTo>
                  <a:pt x="457772" y="0"/>
                </a:lnTo>
                <a:lnTo>
                  <a:pt x="4577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6824447" y="6014646"/>
            <a:ext cx="4573598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4"/>
              </a:lnSpc>
            </a:pPr>
            <a:r>
              <a:rPr lang="en-US" sz="2499">
                <a:solidFill>
                  <a:srgbClr val="050926"/>
                </a:solidFill>
                <a:latin typeface="210 썸타임"/>
                <a:ea typeface="210 썸타임"/>
              </a:rPr>
              <a:t>답변 분석 :</a:t>
            </a:r>
          </a:p>
          <a:p>
            <a:pPr marL="0" lvl="0" indent="0" algn="ctr">
              <a:lnSpc>
                <a:spcPts val="2474"/>
              </a:lnSpc>
              <a:spcBef>
                <a:spcPct val="0"/>
              </a:spcBef>
            </a:pPr>
            <a:r>
              <a:rPr lang="en-US" sz="2499">
                <a:solidFill>
                  <a:srgbClr val="050926"/>
                </a:solidFill>
                <a:latin typeface="210 썸타임"/>
              </a:rPr>
              <a:t>WORD CLOUD, LDA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824447" y="8099276"/>
            <a:ext cx="4573598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5"/>
              </a:lnSpc>
            </a:pPr>
            <a:r>
              <a:rPr lang="en-US" sz="2500">
                <a:solidFill>
                  <a:srgbClr val="050926"/>
                </a:solidFill>
                <a:latin typeface="210 썸타임"/>
                <a:ea typeface="210 썸타임"/>
              </a:rPr>
              <a:t>모델링 :</a:t>
            </a:r>
          </a:p>
          <a:p>
            <a:pPr marL="0" lvl="0" indent="0" algn="ctr">
              <a:lnSpc>
                <a:spcPts val="2475"/>
              </a:lnSpc>
              <a:spcBef>
                <a:spcPct val="0"/>
              </a:spcBef>
            </a:pPr>
            <a:r>
              <a:rPr lang="en-US" sz="2500">
                <a:solidFill>
                  <a:srgbClr val="050926"/>
                </a:solidFill>
                <a:latin typeface="HK Modular"/>
              </a:rPr>
              <a:t>PYTHORCH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68208" y="6604209"/>
            <a:ext cx="4573598" cy="61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2"/>
              </a:lnSpc>
            </a:pPr>
            <a:r>
              <a:rPr lang="en-US" sz="2396">
                <a:solidFill>
                  <a:srgbClr val="050926"/>
                </a:solidFill>
                <a:ea typeface="210 썸타임"/>
              </a:rPr>
              <a:t>데이터 전처리</a:t>
            </a:r>
          </a:p>
          <a:p>
            <a:pPr marL="0" lvl="0" indent="0" algn="ctr">
              <a:lnSpc>
                <a:spcPts val="2372"/>
              </a:lnSpc>
              <a:spcBef>
                <a:spcPct val="0"/>
              </a:spcBef>
            </a:pPr>
            <a:r>
              <a:rPr lang="en-US" sz="2396">
                <a:solidFill>
                  <a:srgbClr val="050926"/>
                </a:solidFill>
                <a:latin typeface="HK Modular"/>
              </a:rPr>
              <a:t>: RE, KONLPY / OKT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651618" y="2863184"/>
            <a:ext cx="5051228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4"/>
              </a:lnSpc>
            </a:pPr>
            <a:r>
              <a:rPr lang="en-US" sz="2499">
                <a:solidFill>
                  <a:srgbClr val="050926"/>
                </a:solidFill>
                <a:latin typeface="210 썸타임"/>
                <a:ea typeface="210 썸타임"/>
              </a:rPr>
              <a:t>질문 :</a:t>
            </a:r>
          </a:p>
          <a:p>
            <a:pPr marL="0" lvl="0" indent="0" algn="ctr">
              <a:lnSpc>
                <a:spcPts val="2474"/>
              </a:lnSpc>
              <a:spcBef>
                <a:spcPct val="0"/>
              </a:spcBef>
            </a:pPr>
            <a:r>
              <a:rPr lang="en-US" sz="2499">
                <a:solidFill>
                  <a:srgbClr val="050926"/>
                </a:solidFill>
                <a:latin typeface="HK Modular"/>
              </a:rPr>
              <a:t>COSINE SIMILARITY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68208" y="3881203"/>
            <a:ext cx="4573598" cy="616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2"/>
              </a:lnSpc>
            </a:pPr>
            <a:r>
              <a:rPr lang="en-US" sz="2396">
                <a:solidFill>
                  <a:srgbClr val="050926"/>
                </a:solidFill>
                <a:ea typeface="210 썸타임"/>
              </a:rPr>
              <a:t>데이터 수집</a:t>
            </a:r>
          </a:p>
          <a:p>
            <a:pPr marL="0" lvl="0" indent="0" algn="ctr">
              <a:lnSpc>
                <a:spcPts val="2372"/>
              </a:lnSpc>
              <a:spcBef>
                <a:spcPct val="0"/>
              </a:spcBef>
            </a:pPr>
            <a:r>
              <a:rPr lang="en-US" sz="2396">
                <a:solidFill>
                  <a:srgbClr val="050926"/>
                </a:solidFill>
                <a:latin typeface="210 썸타임"/>
                <a:ea typeface="210 썸타임"/>
              </a:rPr>
              <a:t>&amp; 정제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824447" y="4488063"/>
            <a:ext cx="4573598" cy="63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4"/>
              </a:lnSpc>
            </a:pPr>
            <a:r>
              <a:rPr lang="en-US" sz="2499">
                <a:solidFill>
                  <a:srgbClr val="050926"/>
                </a:solidFill>
                <a:latin typeface="210 썸타임"/>
                <a:ea typeface="210 썸타임"/>
              </a:rPr>
              <a:t>요약 :</a:t>
            </a:r>
          </a:p>
          <a:p>
            <a:pPr marL="0" lvl="0" indent="0" algn="ctr">
              <a:lnSpc>
                <a:spcPts val="2474"/>
              </a:lnSpc>
              <a:spcBef>
                <a:spcPct val="0"/>
              </a:spcBef>
            </a:pPr>
            <a:r>
              <a:rPr lang="en-US" sz="2499">
                <a:solidFill>
                  <a:srgbClr val="050926"/>
                </a:solidFill>
                <a:latin typeface="HK Modular"/>
              </a:rPr>
              <a:t>KOBART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979009" y="2097955"/>
            <a:ext cx="6428390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50926"/>
                </a:solidFill>
                <a:latin typeface="210 디딤고딕"/>
              </a:rPr>
              <a:t>Model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495378" y="7740019"/>
            <a:ext cx="4919258" cy="2004056"/>
            <a:chOff x="0" y="0"/>
            <a:chExt cx="6559010" cy="267207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559010" cy="2672075"/>
            </a:xfrm>
            <a:custGeom>
              <a:avLst/>
              <a:gdLst/>
              <a:ahLst/>
              <a:cxnLst/>
              <a:rect l="l" t="t" r="r" b="b"/>
              <a:pathLst>
                <a:path w="6559010" h="2672075">
                  <a:moveTo>
                    <a:pt x="0" y="0"/>
                  </a:moveTo>
                  <a:lnTo>
                    <a:pt x="6559010" y="0"/>
                  </a:lnTo>
                  <a:lnTo>
                    <a:pt x="6559010" y="2672075"/>
                  </a:lnTo>
                  <a:lnTo>
                    <a:pt x="0" y="2672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32718" r="-32718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77820" y="480858"/>
              <a:ext cx="6156174" cy="1621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72"/>
                </a:lnSpc>
              </a:pPr>
              <a:r>
                <a:rPr lang="en-US" sz="2396">
                  <a:solidFill>
                    <a:srgbClr val="050926"/>
                  </a:solidFill>
                  <a:ea typeface="210 썸타임"/>
                </a:rPr>
                <a:t>문장 임베딩</a:t>
              </a:r>
            </a:p>
            <a:p>
              <a:pPr algn="ctr">
                <a:lnSpc>
                  <a:spcPts val="2372"/>
                </a:lnSpc>
              </a:pPr>
              <a:r>
                <a:rPr lang="en-US" sz="2396">
                  <a:solidFill>
                    <a:srgbClr val="050926"/>
                  </a:solidFill>
                  <a:latin typeface="210 썸타임"/>
                </a:rPr>
                <a:t>: KO-SROBERTA-MULTITASK</a:t>
              </a:r>
            </a:p>
            <a:p>
              <a:pPr marL="0" lvl="0" indent="0" algn="ctr">
                <a:lnSpc>
                  <a:spcPts val="2372"/>
                </a:lnSpc>
                <a:spcBef>
                  <a:spcPct val="0"/>
                </a:spcBef>
              </a:pPr>
              <a:r>
                <a:rPr lang="en-US" sz="2396">
                  <a:solidFill>
                    <a:srgbClr val="050926"/>
                  </a:solidFill>
                  <a:latin typeface="210 썸타임"/>
                </a:rPr>
                <a:t>(HUGGIN FACE)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8780315" y="348387"/>
            <a:ext cx="9241869" cy="1360626"/>
            <a:chOff x="0" y="0"/>
            <a:chExt cx="12322492" cy="1814167"/>
          </a:xfrm>
        </p:grpSpPr>
        <p:sp>
          <p:nvSpPr>
            <p:cNvPr id="29" name="Freeform 29"/>
            <p:cNvSpPr/>
            <p:nvPr/>
          </p:nvSpPr>
          <p:spPr>
            <a:xfrm>
              <a:off x="230798" y="0"/>
              <a:ext cx="12091694" cy="1814167"/>
            </a:xfrm>
            <a:custGeom>
              <a:avLst/>
              <a:gdLst/>
              <a:ahLst/>
              <a:cxnLst/>
              <a:rect l="l" t="t" r="r" b="b"/>
              <a:pathLst>
                <a:path w="12091694" h="1814167">
                  <a:moveTo>
                    <a:pt x="0" y="0"/>
                  </a:moveTo>
                  <a:lnTo>
                    <a:pt x="12091694" y="0"/>
                  </a:lnTo>
                  <a:lnTo>
                    <a:pt x="12091694" y="1814167"/>
                  </a:lnTo>
                  <a:lnTo>
                    <a:pt x="0" y="18141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t="-32064" b="-32064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922923" y="524579"/>
              <a:ext cx="10707444" cy="529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73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486925"/>
              <a:ext cx="12091694" cy="7183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8"/>
                </a:lnSpc>
                <a:spcBef>
                  <a:spcPct val="0"/>
                </a:spcBef>
              </a:pPr>
              <a:r>
                <a:rPr lang="en-US" sz="3256">
                  <a:solidFill>
                    <a:srgbClr val="0B0F0F"/>
                  </a:solidFill>
                  <a:latin typeface="210 썸타임"/>
                  <a:ea typeface="210 썸타임"/>
                </a:rPr>
                <a:t>취준 메이트 : 모의면접 스크립트 및 답변 분석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92736" y="641350"/>
            <a:ext cx="6670883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50926"/>
                </a:solidFill>
                <a:latin typeface="210 디딤고딕"/>
              </a:rPr>
              <a:t>Data Preview - Collection </a:t>
            </a:r>
          </a:p>
        </p:txBody>
      </p:sp>
      <p:sp>
        <p:nvSpPr>
          <p:cNvPr id="3" name="Freeform 3"/>
          <p:cNvSpPr/>
          <p:nvPr/>
        </p:nvSpPr>
        <p:spPr>
          <a:xfrm>
            <a:off x="566561" y="458292"/>
            <a:ext cx="1394707" cy="1140815"/>
          </a:xfrm>
          <a:custGeom>
            <a:avLst/>
            <a:gdLst/>
            <a:ahLst/>
            <a:cxnLst/>
            <a:rect l="l" t="t" r="r" b="b"/>
            <a:pathLst>
              <a:path w="1394707" h="1140815">
                <a:moveTo>
                  <a:pt x="0" y="0"/>
                </a:moveTo>
                <a:lnTo>
                  <a:pt x="1394707" y="0"/>
                </a:lnTo>
                <a:lnTo>
                  <a:pt x="1394707" y="1140816"/>
                </a:lnTo>
                <a:lnTo>
                  <a:pt x="0" y="11408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127" b="-1112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03578" y="694530"/>
            <a:ext cx="520673" cy="540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23"/>
              </a:lnSpc>
              <a:spcBef>
                <a:spcPct val="0"/>
              </a:spcBef>
            </a:pPr>
            <a:r>
              <a:rPr lang="en-US" sz="3088">
                <a:solidFill>
                  <a:srgbClr val="050926"/>
                </a:solidFill>
                <a:latin typeface="210 디딤고딕"/>
              </a:rPr>
              <a:t>02</a:t>
            </a:r>
          </a:p>
        </p:txBody>
      </p:sp>
      <p:sp>
        <p:nvSpPr>
          <p:cNvPr id="5" name="Freeform 5"/>
          <p:cNvSpPr/>
          <p:nvPr/>
        </p:nvSpPr>
        <p:spPr>
          <a:xfrm>
            <a:off x="1028700" y="2115778"/>
            <a:ext cx="8115300" cy="2542251"/>
          </a:xfrm>
          <a:custGeom>
            <a:avLst/>
            <a:gdLst/>
            <a:ahLst/>
            <a:cxnLst/>
            <a:rect l="l" t="t" r="r" b="b"/>
            <a:pathLst>
              <a:path w="8115300" h="2542251">
                <a:moveTo>
                  <a:pt x="0" y="0"/>
                </a:moveTo>
                <a:lnTo>
                  <a:pt x="8115300" y="0"/>
                </a:lnTo>
                <a:lnTo>
                  <a:pt x="8115300" y="2542251"/>
                </a:lnTo>
                <a:lnTo>
                  <a:pt x="0" y="25422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9356666" y="1325438"/>
            <a:ext cx="8575800" cy="8188331"/>
            <a:chOff x="0" y="0"/>
            <a:chExt cx="11434400" cy="10917775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1434400" cy="10917775"/>
              <a:chOff x="0" y="0"/>
              <a:chExt cx="2258647" cy="215659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258647" cy="2156597"/>
              </a:xfrm>
              <a:custGeom>
                <a:avLst/>
                <a:gdLst/>
                <a:ahLst/>
                <a:cxnLst/>
                <a:rect l="l" t="t" r="r" b="b"/>
                <a:pathLst>
                  <a:path w="2258647" h="2156597">
                    <a:moveTo>
                      <a:pt x="46041" y="0"/>
                    </a:moveTo>
                    <a:lnTo>
                      <a:pt x="2212606" y="0"/>
                    </a:lnTo>
                    <a:cubicBezTo>
                      <a:pt x="2238034" y="0"/>
                      <a:pt x="2258647" y="20613"/>
                      <a:pt x="2258647" y="46041"/>
                    </a:cubicBezTo>
                    <a:lnTo>
                      <a:pt x="2258647" y="2110556"/>
                    </a:lnTo>
                    <a:cubicBezTo>
                      <a:pt x="2258647" y="2135984"/>
                      <a:pt x="2238034" y="2156597"/>
                      <a:pt x="2212606" y="2156597"/>
                    </a:cubicBezTo>
                    <a:lnTo>
                      <a:pt x="46041" y="2156597"/>
                    </a:lnTo>
                    <a:cubicBezTo>
                      <a:pt x="20613" y="2156597"/>
                      <a:pt x="0" y="2135984"/>
                      <a:pt x="0" y="2110556"/>
                    </a:cubicBezTo>
                    <a:lnTo>
                      <a:pt x="0" y="46041"/>
                    </a:lnTo>
                    <a:cubicBezTo>
                      <a:pt x="0" y="20613"/>
                      <a:pt x="20613" y="0"/>
                      <a:pt x="46041" y="0"/>
                    </a:cubicBezTo>
                    <a:close/>
                  </a:path>
                </a:pathLst>
              </a:custGeom>
              <a:solidFill>
                <a:srgbClr val="FEFEFE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2258647" cy="220422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32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547558" y="307743"/>
              <a:ext cx="5497355" cy="992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01"/>
                </a:lnSpc>
                <a:spcBef>
                  <a:spcPct val="0"/>
                </a:spcBef>
              </a:pPr>
              <a:r>
                <a:rPr lang="en-US" sz="1858">
                  <a:solidFill>
                    <a:srgbClr val="050926"/>
                  </a:solidFill>
                  <a:latin typeface="210 디딤고딕"/>
                </a:rPr>
                <a:t>{</a:t>
              </a:r>
            </a:p>
            <a:p>
              <a:pPr algn="l">
                <a:lnSpc>
                  <a:spcPts val="2601"/>
                </a:lnSpc>
                <a:spcBef>
                  <a:spcPct val="0"/>
                </a:spcBef>
              </a:pPr>
              <a:r>
                <a:rPr lang="en-US" sz="1858">
                  <a:solidFill>
                    <a:srgbClr val="050926"/>
                  </a:solidFill>
                  <a:latin typeface="210 디딤고딕"/>
                  <a:ea typeface="210 디딤고딕"/>
                </a:rPr>
                <a:t>  "version": json 파일 버젼</a:t>
              </a:r>
            </a:p>
            <a:p>
              <a:pPr algn="l">
                <a:lnSpc>
                  <a:spcPts val="2601"/>
                </a:lnSpc>
                <a:spcBef>
                  <a:spcPct val="0"/>
                </a:spcBef>
              </a:pPr>
              <a:r>
                <a:rPr lang="en-US" sz="1858">
                  <a:solidFill>
                    <a:srgbClr val="050926"/>
                  </a:solidFill>
                  <a:latin typeface="210 디딤고딕"/>
                  <a:ea typeface="210 디딤고딕"/>
                </a:rPr>
                <a:t>  "dataSet": { //데이터셋 구조체</a:t>
              </a:r>
            </a:p>
            <a:p>
              <a:pPr algn="l">
                <a:lnSpc>
                  <a:spcPts val="2601"/>
                </a:lnSpc>
                <a:spcBef>
                  <a:spcPct val="0"/>
                </a:spcBef>
              </a:pPr>
              <a:r>
                <a:rPr lang="en-US" sz="1858">
                  <a:solidFill>
                    <a:srgbClr val="050926"/>
                  </a:solidFill>
                  <a:latin typeface="210 디딤고딕"/>
                  <a:ea typeface="210 디딤고딕"/>
                </a:rPr>
                <a:t>    "info": { //메타데이터 정보</a:t>
              </a:r>
            </a:p>
            <a:p>
              <a:pPr algn="l">
                <a:lnSpc>
                  <a:spcPts val="2601"/>
                </a:lnSpc>
                <a:spcBef>
                  <a:spcPct val="0"/>
                </a:spcBef>
              </a:pPr>
              <a:r>
                <a:rPr lang="en-US" sz="1858">
                  <a:solidFill>
                    <a:srgbClr val="050926"/>
                  </a:solidFill>
                  <a:latin typeface="210 디딤고딕"/>
                  <a:ea typeface="210 디딤고딕"/>
                </a:rPr>
                <a:t>      "date": //작성일자</a:t>
              </a:r>
            </a:p>
            <a:p>
              <a:pPr algn="l">
                <a:lnSpc>
                  <a:spcPts val="2601"/>
                </a:lnSpc>
                <a:spcBef>
                  <a:spcPct val="0"/>
                </a:spcBef>
              </a:pPr>
              <a:r>
                <a:rPr lang="en-US" sz="1858">
                  <a:solidFill>
                    <a:srgbClr val="050926"/>
                  </a:solidFill>
                  <a:latin typeface="210 디딤고딕"/>
                  <a:ea typeface="210 디딤고딕"/>
                </a:rPr>
                <a:t>      "occupation": //직업군</a:t>
              </a:r>
            </a:p>
            <a:p>
              <a:pPr algn="l">
                <a:lnSpc>
                  <a:spcPts val="2601"/>
                </a:lnSpc>
                <a:spcBef>
                  <a:spcPct val="0"/>
                </a:spcBef>
              </a:pPr>
              <a:r>
                <a:rPr lang="en-US" sz="1858">
                  <a:solidFill>
                    <a:srgbClr val="050926"/>
                  </a:solidFill>
                  <a:latin typeface="210 디딤고딕"/>
                  <a:ea typeface="210 디딤고딕"/>
                </a:rPr>
                <a:t>      "channel": //원천 데이터 제작 채널</a:t>
              </a:r>
            </a:p>
            <a:p>
              <a:pPr algn="l">
                <a:lnSpc>
                  <a:spcPts val="2601"/>
                </a:lnSpc>
                <a:spcBef>
                  <a:spcPct val="0"/>
                </a:spcBef>
              </a:pPr>
              <a:r>
                <a:rPr lang="en-US" sz="1858">
                  <a:solidFill>
                    <a:srgbClr val="050926"/>
                  </a:solidFill>
                  <a:latin typeface="210 디딤고딕"/>
                  <a:ea typeface="210 디딤고딕"/>
                </a:rPr>
                <a:t>      "place": //면접 장소 </a:t>
              </a:r>
            </a:p>
            <a:p>
              <a:pPr algn="l">
                <a:lnSpc>
                  <a:spcPts val="2601"/>
                </a:lnSpc>
                <a:spcBef>
                  <a:spcPct val="0"/>
                </a:spcBef>
              </a:pPr>
              <a:r>
                <a:rPr lang="en-US" sz="1858">
                  <a:solidFill>
                    <a:srgbClr val="050926"/>
                  </a:solidFill>
                  <a:latin typeface="210 디딤고딕"/>
                  <a:ea typeface="210 디딤고딕"/>
                </a:rPr>
                <a:t>      "gender": //성별</a:t>
              </a:r>
            </a:p>
            <a:p>
              <a:pPr algn="l">
                <a:lnSpc>
                  <a:spcPts val="2601"/>
                </a:lnSpc>
                <a:spcBef>
                  <a:spcPct val="0"/>
                </a:spcBef>
              </a:pPr>
              <a:r>
                <a:rPr lang="en-US" sz="1858">
                  <a:solidFill>
                    <a:srgbClr val="050926"/>
                  </a:solidFill>
                  <a:latin typeface="210 디딤고딕"/>
                  <a:ea typeface="210 디딤고딕"/>
                </a:rPr>
                <a:t>      "ageRange": //나이대</a:t>
              </a:r>
            </a:p>
            <a:p>
              <a:pPr algn="l">
                <a:lnSpc>
                  <a:spcPts val="2601"/>
                </a:lnSpc>
                <a:spcBef>
                  <a:spcPct val="0"/>
                </a:spcBef>
              </a:pPr>
              <a:r>
                <a:rPr lang="en-US" sz="1858">
                  <a:solidFill>
                    <a:srgbClr val="050926"/>
                  </a:solidFill>
                  <a:latin typeface="210 디딤고딕"/>
                  <a:ea typeface="210 디딤고딕"/>
                </a:rPr>
                <a:t>      "experience": //경력 여부</a:t>
              </a:r>
            </a:p>
            <a:p>
              <a:pPr algn="l">
                <a:lnSpc>
                  <a:spcPts val="2601"/>
                </a:lnSpc>
                <a:spcBef>
                  <a:spcPct val="0"/>
                </a:spcBef>
              </a:pPr>
              <a:r>
                <a:rPr lang="en-US" sz="1858">
                  <a:solidFill>
                    <a:srgbClr val="050926"/>
                  </a:solidFill>
                  <a:latin typeface="210 디딤고딕"/>
                </a:rPr>
                <a:t>    },</a:t>
              </a:r>
            </a:p>
            <a:p>
              <a:pPr algn="l">
                <a:lnSpc>
                  <a:spcPts val="2601"/>
                </a:lnSpc>
                <a:spcBef>
                  <a:spcPct val="0"/>
                </a:spcBef>
              </a:pPr>
              <a:r>
                <a:rPr lang="en-US" sz="1858">
                  <a:solidFill>
                    <a:srgbClr val="050926"/>
                  </a:solidFill>
                  <a:latin typeface="210 디딤고딕"/>
                  <a:ea typeface="210 디딤고딕"/>
                </a:rPr>
                <a:t>    "question": { //질문 원천 데이터</a:t>
              </a:r>
            </a:p>
            <a:p>
              <a:pPr algn="l">
                <a:lnSpc>
                  <a:spcPts val="2601"/>
                </a:lnSpc>
                <a:spcBef>
                  <a:spcPct val="0"/>
                </a:spcBef>
              </a:pPr>
              <a:r>
                <a:rPr lang="en-US" sz="1858">
                  <a:solidFill>
                    <a:srgbClr val="050926"/>
                  </a:solidFill>
                  <a:latin typeface="210 디딤고딕"/>
                  <a:ea typeface="210 디딤고딕"/>
                </a:rPr>
                <a:t>      "raw": { //원천 데이터</a:t>
              </a:r>
            </a:p>
            <a:p>
              <a:pPr algn="l">
                <a:lnSpc>
                  <a:spcPts val="2601"/>
                </a:lnSpc>
                <a:spcBef>
                  <a:spcPct val="0"/>
                </a:spcBef>
              </a:pPr>
              <a:r>
                <a:rPr lang="en-US" sz="1858">
                  <a:solidFill>
                    <a:srgbClr val="050926"/>
                  </a:solidFill>
                  <a:latin typeface="210 디딤고딕"/>
                  <a:ea typeface="210 디딤고딕"/>
                </a:rPr>
                <a:t>        "text": //질문 텍스트</a:t>
              </a:r>
            </a:p>
            <a:p>
              <a:pPr algn="l">
                <a:lnSpc>
                  <a:spcPts val="2601"/>
                </a:lnSpc>
                <a:spcBef>
                  <a:spcPct val="0"/>
                </a:spcBef>
              </a:pPr>
              <a:r>
                <a:rPr lang="en-US" sz="1858">
                  <a:solidFill>
                    <a:srgbClr val="050926"/>
                  </a:solidFill>
                  <a:latin typeface="210 디딤고딕"/>
                  <a:ea typeface="210 디딤고딕"/>
                </a:rPr>
                <a:t>        "wordCount"://어절수</a:t>
              </a:r>
            </a:p>
            <a:p>
              <a:pPr algn="l">
                <a:lnSpc>
                  <a:spcPts val="2601"/>
                </a:lnSpc>
                <a:spcBef>
                  <a:spcPct val="0"/>
                </a:spcBef>
              </a:pPr>
              <a:r>
                <a:rPr lang="en-US" sz="1858">
                  <a:solidFill>
                    <a:srgbClr val="050926"/>
                  </a:solidFill>
                  <a:latin typeface="210 디딤고딕"/>
                </a:rPr>
                <a:t>      },</a:t>
              </a:r>
            </a:p>
            <a:p>
              <a:pPr algn="l">
                <a:lnSpc>
                  <a:spcPts val="2601"/>
                </a:lnSpc>
                <a:spcBef>
                  <a:spcPct val="0"/>
                </a:spcBef>
              </a:pPr>
              <a:r>
                <a:rPr lang="en-US" sz="1858">
                  <a:solidFill>
                    <a:srgbClr val="050926"/>
                  </a:solidFill>
                  <a:latin typeface="210 디딤고딕"/>
                  <a:ea typeface="210 디딤고딕"/>
                </a:rPr>
                <a:t>      "emotion": [ //감정 라벨링 데이터        </a:t>
              </a:r>
            </a:p>
            <a:p>
              <a:pPr algn="l">
                <a:lnSpc>
                  <a:spcPts val="2601"/>
                </a:lnSpc>
                <a:spcBef>
                  <a:spcPct val="0"/>
                </a:spcBef>
              </a:pPr>
              <a:r>
                <a:rPr lang="en-US" sz="1858">
                  <a:solidFill>
                    <a:srgbClr val="050926"/>
                  </a:solidFill>
                  <a:latin typeface="210 디딤고딕"/>
                </a:rPr>
                <a:t>      ],</a:t>
              </a:r>
            </a:p>
            <a:p>
              <a:pPr algn="l">
                <a:lnSpc>
                  <a:spcPts val="2601"/>
                </a:lnSpc>
                <a:spcBef>
                  <a:spcPct val="0"/>
                </a:spcBef>
              </a:pPr>
              <a:r>
                <a:rPr lang="en-US" sz="1858">
                  <a:solidFill>
                    <a:srgbClr val="050926"/>
                  </a:solidFill>
                  <a:latin typeface="210 디딤고딕"/>
                  <a:ea typeface="210 디딤고딕"/>
                </a:rPr>
                <a:t>      "intent": [//의도 라벨링 데이터        </a:t>
              </a:r>
            </a:p>
            <a:p>
              <a:pPr algn="l">
                <a:lnSpc>
                  <a:spcPts val="2601"/>
                </a:lnSpc>
                <a:spcBef>
                  <a:spcPct val="0"/>
                </a:spcBef>
              </a:pPr>
              <a:r>
                <a:rPr lang="en-US" sz="1858">
                  <a:solidFill>
                    <a:srgbClr val="050926"/>
                  </a:solidFill>
                  <a:latin typeface="210 디딤고딕"/>
                </a:rPr>
                <a:t>      ]</a:t>
              </a:r>
            </a:p>
            <a:p>
              <a:pPr algn="l">
                <a:lnSpc>
                  <a:spcPts val="2601"/>
                </a:lnSpc>
                <a:spcBef>
                  <a:spcPct val="0"/>
                </a:spcBef>
              </a:pPr>
              <a:r>
                <a:rPr lang="en-US" sz="1858">
                  <a:solidFill>
                    <a:srgbClr val="050926"/>
                  </a:solidFill>
                  <a:latin typeface="210 디딤고딕"/>
                </a:rPr>
                <a:t>    },</a:t>
              </a:r>
            </a:p>
            <a:p>
              <a:pPr algn="l">
                <a:lnSpc>
                  <a:spcPts val="2601"/>
                </a:lnSpc>
                <a:spcBef>
                  <a:spcPct val="0"/>
                </a:spcBef>
              </a:pPr>
              <a:r>
                <a:rPr lang="en-US" sz="1858">
                  <a:solidFill>
                    <a:srgbClr val="050926"/>
                  </a:solidFill>
                  <a:latin typeface="210 디딤고딕"/>
                </a:rPr>
                <a:t>  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694778" y="716665"/>
              <a:ext cx="5559028" cy="9857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50926"/>
                  </a:solidFill>
                  <a:latin typeface="210 디딤고딕"/>
                  <a:ea typeface="210 디딤고딕"/>
                </a:rPr>
                <a:t>"answer": { //답변 원천 데이터</a:t>
              </a:r>
            </a:p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50926"/>
                  </a:solidFill>
                  <a:latin typeface="210 디딤고딕"/>
                  <a:ea typeface="210 디딤고딕"/>
                </a:rPr>
                <a:t>      "raw": { //원천 데이터</a:t>
              </a:r>
            </a:p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50926"/>
                  </a:solidFill>
                  <a:latin typeface="210 디딤고딕"/>
                  <a:ea typeface="210 디딤고딕"/>
                </a:rPr>
                <a:t>        "text": //답변 텍스트</a:t>
              </a:r>
            </a:p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50926"/>
                  </a:solidFill>
                  <a:latin typeface="210 디딤고딕"/>
                  <a:ea typeface="210 디딤고딕"/>
                </a:rPr>
                <a:t>        "wordCount": //어절수</a:t>
              </a:r>
            </a:p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50926"/>
                  </a:solidFill>
                  <a:latin typeface="210 디딤고딕"/>
                </a:rPr>
                <a:t>      },</a:t>
              </a:r>
            </a:p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50926"/>
                  </a:solidFill>
                  <a:latin typeface="210 디딤고딕"/>
                  <a:ea typeface="210 디딤고딕"/>
                </a:rPr>
                <a:t>      "emotion": [ //감정 라벨링 데이터</a:t>
              </a:r>
            </a:p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50926"/>
                  </a:solidFill>
                  <a:latin typeface="210 디딤고딕"/>
                </a:rPr>
                <a:t>        {</a:t>
              </a:r>
            </a:p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50926"/>
                  </a:solidFill>
                  <a:latin typeface="210 디딤고딕"/>
                  <a:ea typeface="210 디딤고딕"/>
                </a:rPr>
                <a:t>          "text": //감정 라벨링 데이터</a:t>
              </a:r>
            </a:p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50926"/>
                  </a:solidFill>
                  <a:latin typeface="210 디딤고딕"/>
                  <a:ea typeface="210 디딤고딕"/>
                </a:rPr>
                <a:t>          "expression": //상세 감정 라벨링</a:t>
              </a:r>
            </a:p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50926"/>
                  </a:solidFill>
                  <a:latin typeface="210 디딤고딕"/>
                  <a:ea typeface="210 디딤고딕"/>
                </a:rPr>
                <a:t>          "category": //상위 감정 라벨링</a:t>
              </a:r>
            </a:p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50926"/>
                  </a:solidFill>
                  <a:latin typeface="210 디딤고딕"/>
                </a:rPr>
                <a:t>        }</a:t>
              </a:r>
            </a:p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50926"/>
                  </a:solidFill>
                  <a:latin typeface="210 디딤고딕"/>
                </a:rPr>
                <a:t>      ],</a:t>
              </a:r>
            </a:p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50926"/>
                  </a:solidFill>
                  <a:latin typeface="210 디딤고딕"/>
                  <a:ea typeface="210 디딤고딕"/>
                </a:rPr>
                <a:t>      "intent": [ //의도 라벨링 데이터</a:t>
              </a:r>
            </a:p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50926"/>
                  </a:solidFill>
                  <a:latin typeface="210 디딤고딕"/>
                </a:rPr>
                <a:t>        {</a:t>
              </a:r>
            </a:p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50926"/>
                  </a:solidFill>
                  <a:latin typeface="210 디딤고딕"/>
                  <a:ea typeface="210 디딤고딕"/>
                </a:rPr>
                <a:t>          "text": //의도 라벨링 데이터</a:t>
              </a:r>
            </a:p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50926"/>
                  </a:solidFill>
                  <a:latin typeface="210 디딤고딕"/>
                  <a:ea typeface="210 디딤고딕"/>
                </a:rPr>
                <a:t>          "expression": //상세 의도 라벨링</a:t>
              </a:r>
            </a:p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50926"/>
                  </a:solidFill>
                  <a:latin typeface="210 디딤고딕"/>
                  <a:ea typeface="210 디딤고딕"/>
                </a:rPr>
                <a:t>          "category": //상의 의도 라벨링</a:t>
              </a:r>
            </a:p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50926"/>
                  </a:solidFill>
                  <a:latin typeface="210 디딤고딕"/>
                </a:rPr>
                <a:t>        }</a:t>
              </a:r>
            </a:p>
            <a:p>
              <a:pPr algn="l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50926"/>
                  </a:solidFill>
                  <a:latin typeface="210 디딤고딕"/>
                </a:rPr>
                <a:t>      ],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55349" y="7421138"/>
            <a:ext cx="8995352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u="sng">
                <a:solidFill>
                  <a:srgbClr val="000000"/>
                </a:solidFill>
                <a:ea typeface="210 옥탑방"/>
              </a:rPr>
              <a:t>총 </a:t>
            </a:r>
            <a:r>
              <a:rPr lang="en-US" sz="3500" u="sng">
                <a:solidFill>
                  <a:srgbClr val="0E0E0E"/>
                </a:solidFill>
                <a:latin typeface="210 옥탑방"/>
                <a:ea typeface="210 옥탑방"/>
              </a:rPr>
              <a:t>7 직군 중 ICT 직군에 대한 데이터만 추출</a:t>
            </a:r>
          </a:p>
        </p:txBody>
      </p:sp>
      <p:sp>
        <p:nvSpPr>
          <p:cNvPr id="13" name="AutoShape 13"/>
          <p:cNvSpPr/>
          <p:nvPr/>
        </p:nvSpPr>
        <p:spPr>
          <a:xfrm>
            <a:off x="5153025" y="5143500"/>
            <a:ext cx="0" cy="1858538"/>
          </a:xfrm>
          <a:prstGeom prst="line">
            <a:avLst/>
          </a:prstGeom>
          <a:ln w="1333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6295631" y="8642633"/>
            <a:ext cx="8995352" cy="639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0"/>
              </a:lnSpc>
              <a:spcBef>
                <a:spcPct val="0"/>
              </a:spcBef>
            </a:pPr>
            <a:r>
              <a:rPr lang="en-US" sz="3700">
                <a:solidFill>
                  <a:srgbClr val="000000"/>
                </a:solidFill>
                <a:latin typeface="210 디딤고딕 Bold"/>
              </a:rPr>
              <a:t>.json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6561" y="458292"/>
            <a:ext cx="1394707" cy="1140815"/>
          </a:xfrm>
          <a:custGeom>
            <a:avLst/>
            <a:gdLst/>
            <a:ahLst/>
            <a:cxnLst/>
            <a:rect l="l" t="t" r="r" b="b"/>
            <a:pathLst>
              <a:path w="1394707" h="1140815">
                <a:moveTo>
                  <a:pt x="0" y="0"/>
                </a:moveTo>
                <a:lnTo>
                  <a:pt x="1394707" y="0"/>
                </a:lnTo>
                <a:lnTo>
                  <a:pt x="1394707" y="1140816"/>
                </a:lnTo>
                <a:lnTo>
                  <a:pt x="0" y="11408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127" b="-1112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3310383" y="327982"/>
            <a:ext cx="4760568" cy="1491326"/>
          </a:xfrm>
          <a:custGeom>
            <a:avLst/>
            <a:gdLst/>
            <a:ahLst/>
            <a:cxnLst/>
            <a:rect l="l" t="t" r="r" b="b"/>
            <a:pathLst>
              <a:path w="4760568" h="1491326">
                <a:moveTo>
                  <a:pt x="0" y="0"/>
                </a:moveTo>
                <a:lnTo>
                  <a:pt x="4760567" y="0"/>
                </a:lnTo>
                <a:lnTo>
                  <a:pt x="4760567" y="1491326"/>
                </a:lnTo>
                <a:lnTo>
                  <a:pt x="0" y="14913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2481026" y="2191622"/>
            <a:ext cx="5097166" cy="4866868"/>
            <a:chOff x="0" y="0"/>
            <a:chExt cx="6796222" cy="6489157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6796222" cy="6489157"/>
              <a:chOff x="0" y="0"/>
              <a:chExt cx="2258647" cy="2156598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258647" cy="2156597"/>
              </a:xfrm>
              <a:custGeom>
                <a:avLst/>
                <a:gdLst/>
                <a:ahLst/>
                <a:cxnLst/>
                <a:rect l="l" t="t" r="r" b="b"/>
                <a:pathLst>
                  <a:path w="2258647" h="2156597">
                    <a:moveTo>
                      <a:pt x="85998" y="0"/>
                    </a:moveTo>
                    <a:lnTo>
                      <a:pt x="2172649" y="0"/>
                    </a:lnTo>
                    <a:cubicBezTo>
                      <a:pt x="2220145" y="0"/>
                      <a:pt x="2258647" y="38503"/>
                      <a:pt x="2258647" y="85998"/>
                    </a:cubicBezTo>
                    <a:lnTo>
                      <a:pt x="2258647" y="2070600"/>
                    </a:lnTo>
                    <a:cubicBezTo>
                      <a:pt x="2258647" y="2093408"/>
                      <a:pt x="2249587" y="2115282"/>
                      <a:pt x="2233459" y="2131409"/>
                    </a:cubicBezTo>
                    <a:cubicBezTo>
                      <a:pt x="2217331" y="2147537"/>
                      <a:pt x="2195457" y="2156597"/>
                      <a:pt x="2172649" y="2156597"/>
                    </a:cubicBezTo>
                    <a:lnTo>
                      <a:pt x="85998" y="2156597"/>
                    </a:lnTo>
                    <a:cubicBezTo>
                      <a:pt x="63190" y="2156597"/>
                      <a:pt x="41316" y="2147537"/>
                      <a:pt x="25188" y="2131409"/>
                    </a:cubicBezTo>
                    <a:cubicBezTo>
                      <a:pt x="9060" y="2115282"/>
                      <a:pt x="0" y="2093408"/>
                      <a:pt x="0" y="2070600"/>
                    </a:cubicBezTo>
                    <a:lnTo>
                      <a:pt x="0" y="85998"/>
                    </a:lnTo>
                    <a:cubicBezTo>
                      <a:pt x="0" y="63190"/>
                      <a:pt x="9060" y="41316"/>
                      <a:pt x="25188" y="25188"/>
                    </a:cubicBezTo>
                    <a:cubicBezTo>
                      <a:pt x="41316" y="9060"/>
                      <a:pt x="63190" y="0"/>
                      <a:pt x="85998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 w="9525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47625"/>
                <a:ext cx="2258647" cy="2204223"/>
              </a:xfrm>
              <a:prstGeom prst="rect">
                <a:avLst/>
              </a:prstGeom>
            </p:spPr>
            <p:txBody>
              <a:bodyPr lIns="27197" tIns="27197" rIns="27197" bIns="27197" rtlCol="0" anchor="ctr"/>
              <a:lstStyle/>
              <a:p>
                <a:pPr algn="ctr">
                  <a:lnSpc>
                    <a:spcPts val="3532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325450" y="178780"/>
              <a:ext cx="3267442" cy="5903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546"/>
                </a:lnSpc>
                <a:spcBef>
                  <a:spcPct val="0"/>
                </a:spcBef>
              </a:pPr>
              <a:r>
                <a:rPr lang="en-US" sz="1104">
                  <a:solidFill>
                    <a:srgbClr val="050926"/>
                  </a:solidFill>
                  <a:latin typeface="210 디딤고딕"/>
                </a:rPr>
                <a:t>{</a:t>
              </a:r>
            </a:p>
            <a:p>
              <a:pPr algn="l">
                <a:lnSpc>
                  <a:spcPts val="1546"/>
                </a:lnSpc>
                <a:spcBef>
                  <a:spcPct val="0"/>
                </a:spcBef>
              </a:pPr>
              <a:r>
                <a:rPr lang="en-US" sz="1104">
                  <a:solidFill>
                    <a:srgbClr val="050926"/>
                  </a:solidFill>
                  <a:latin typeface="210 디딤고딕"/>
                  <a:ea typeface="210 디딤고딕"/>
                </a:rPr>
                <a:t>  "version": json 파일 버젼</a:t>
              </a:r>
            </a:p>
            <a:p>
              <a:pPr algn="l">
                <a:lnSpc>
                  <a:spcPts val="1546"/>
                </a:lnSpc>
                <a:spcBef>
                  <a:spcPct val="0"/>
                </a:spcBef>
              </a:pPr>
              <a:r>
                <a:rPr lang="en-US" sz="1104">
                  <a:solidFill>
                    <a:srgbClr val="050926"/>
                  </a:solidFill>
                  <a:latin typeface="210 디딤고딕"/>
                  <a:ea typeface="210 디딤고딕"/>
                </a:rPr>
                <a:t>  "dataSet": { //데이터셋 구조체</a:t>
              </a:r>
            </a:p>
            <a:p>
              <a:pPr algn="l">
                <a:lnSpc>
                  <a:spcPts val="1546"/>
                </a:lnSpc>
                <a:spcBef>
                  <a:spcPct val="0"/>
                </a:spcBef>
              </a:pPr>
              <a:r>
                <a:rPr lang="en-US" sz="1104">
                  <a:solidFill>
                    <a:srgbClr val="050926"/>
                  </a:solidFill>
                  <a:latin typeface="210 디딤고딕"/>
                  <a:ea typeface="210 디딤고딕"/>
                </a:rPr>
                <a:t>    "info": { //메타데이터 정보</a:t>
              </a:r>
            </a:p>
            <a:p>
              <a:pPr algn="l">
                <a:lnSpc>
                  <a:spcPts val="1546"/>
                </a:lnSpc>
                <a:spcBef>
                  <a:spcPct val="0"/>
                </a:spcBef>
              </a:pPr>
              <a:r>
                <a:rPr lang="en-US" sz="1104">
                  <a:solidFill>
                    <a:srgbClr val="050926"/>
                  </a:solidFill>
                  <a:latin typeface="210 디딤고딕"/>
                  <a:ea typeface="210 디딤고딕"/>
                </a:rPr>
                <a:t>      "date": //작성일자</a:t>
              </a:r>
            </a:p>
            <a:p>
              <a:pPr algn="l">
                <a:lnSpc>
                  <a:spcPts val="1546"/>
                </a:lnSpc>
                <a:spcBef>
                  <a:spcPct val="0"/>
                </a:spcBef>
              </a:pPr>
              <a:r>
                <a:rPr lang="en-US" sz="1104">
                  <a:solidFill>
                    <a:srgbClr val="050926"/>
                  </a:solidFill>
                  <a:latin typeface="210 디딤고딕"/>
                  <a:ea typeface="210 디딤고딕"/>
                </a:rPr>
                <a:t>      "occupation": //직업군</a:t>
              </a:r>
            </a:p>
            <a:p>
              <a:pPr algn="l">
                <a:lnSpc>
                  <a:spcPts val="1546"/>
                </a:lnSpc>
                <a:spcBef>
                  <a:spcPct val="0"/>
                </a:spcBef>
              </a:pPr>
              <a:r>
                <a:rPr lang="en-US" sz="1104">
                  <a:solidFill>
                    <a:srgbClr val="050926"/>
                  </a:solidFill>
                  <a:latin typeface="210 디딤고딕"/>
                  <a:ea typeface="210 디딤고딕"/>
                </a:rPr>
                <a:t>      "channel": //원천 데이터 제작 채널</a:t>
              </a:r>
            </a:p>
            <a:p>
              <a:pPr algn="l">
                <a:lnSpc>
                  <a:spcPts val="1546"/>
                </a:lnSpc>
                <a:spcBef>
                  <a:spcPct val="0"/>
                </a:spcBef>
              </a:pPr>
              <a:r>
                <a:rPr lang="en-US" sz="1104">
                  <a:solidFill>
                    <a:srgbClr val="050926"/>
                  </a:solidFill>
                  <a:latin typeface="210 디딤고딕"/>
                  <a:ea typeface="210 디딤고딕"/>
                </a:rPr>
                <a:t>      "place": //면접 장소 </a:t>
              </a:r>
            </a:p>
            <a:p>
              <a:pPr algn="l">
                <a:lnSpc>
                  <a:spcPts val="1546"/>
                </a:lnSpc>
                <a:spcBef>
                  <a:spcPct val="0"/>
                </a:spcBef>
              </a:pPr>
              <a:r>
                <a:rPr lang="en-US" sz="1104">
                  <a:solidFill>
                    <a:srgbClr val="050926"/>
                  </a:solidFill>
                  <a:latin typeface="210 디딤고딕"/>
                  <a:ea typeface="210 디딤고딕"/>
                </a:rPr>
                <a:t>      "gender": //성별</a:t>
              </a:r>
            </a:p>
            <a:p>
              <a:pPr algn="l">
                <a:lnSpc>
                  <a:spcPts val="1546"/>
                </a:lnSpc>
                <a:spcBef>
                  <a:spcPct val="0"/>
                </a:spcBef>
              </a:pPr>
              <a:r>
                <a:rPr lang="en-US" sz="1104">
                  <a:solidFill>
                    <a:srgbClr val="050926"/>
                  </a:solidFill>
                  <a:latin typeface="210 디딤고딕"/>
                  <a:ea typeface="210 디딤고딕"/>
                </a:rPr>
                <a:t>      "ageRange": //나이대</a:t>
              </a:r>
            </a:p>
            <a:p>
              <a:pPr algn="l">
                <a:lnSpc>
                  <a:spcPts val="1546"/>
                </a:lnSpc>
                <a:spcBef>
                  <a:spcPct val="0"/>
                </a:spcBef>
              </a:pPr>
              <a:r>
                <a:rPr lang="en-US" sz="1104">
                  <a:solidFill>
                    <a:srgbClr val="050926"/>
                  </a:solidFill>
                  <a:latin typeface="210 디딤고딕"/>
                  <a:ea typeface="210 디딤고딕"/>
                </a:rPr>
                <a:t>      "experience": //경력 여부</a:t>
              </a:r>
            </a:p>
            <a:p>
              <a:pPr algn="l">
                <a:lnSpc>
                  <a:spcPts val="1546"/>
                </a:lnSpc>
                <a:spcBef>
                  <a:spcPct val="0"/>
                </a:spcBef>
              </a:pPr>
              <a:r>
                <a:rPr lang="en-US" sz="1104">
                  <a:solidFill>
                    <a:srgbClr val="050926"/>
                  </a:solidFill>
                  <a:latin typeface="210 디딤고딕"/>
                </a:rPr>
                <a:t>    },</a:t>
              </a:r>
            </a:p>
            <a:p>
              <a:pPr algn="l">
                <a:lnSpc>
                  <a:spcPts val="1546"/>
                </a:lnSpc>
                <a:spcBef>
                  <a:spcPct val="0"/>
                </a:spcBef>
              </a:pPr>
              <a:r>
                <a:rPr lang="en-US" sz="1104">
                  <a:solidFill>
                    <a:srgbClr val="050926"/>
                  </a:solidFill>
                  <a:latin typeface="210 디딤고딕"/>
                  <a:ea typeface="210 디딤고딕"/>
                </a:rPr>
                <a:t>    "question": { //질문 원천 데이터</a:t>
              </a:r>
            </a:p>
            <a:p>
              <a:pPr algn="l">
                <a:lnSpc>
                  <a:spcPts val="1546"/>
                </a:lnSpc>
                <a:spcBef>
                  <a:spcPct val="0"/>
                </a:spcBef>
              </a:pPr>
              <a:r>
                <a:rPr lang="en-US" sz="1104">
                  <a:solidFill>
                    <a:srgbClr val="050926"/>
                  </a:solidFill>
                  <a:latin typeface="210 디딤고딕"/>
                  <a:ea typeface="210 디딤고딕"/>
                </a:rPr>
                <a:t>      "raw": { //원천 데이터</a:t>
              </a:r>
            </a:p>
            <a:p>
              <a:pPr algn="l">
                <a:lnSpc>
                  <a:spcPts val="1546"/>
                </a:lnSpc>
                <a:spcBef>
                  <a:spcPct val="0"/>
                </a:spcBef>
              </a:pPr>
              <a:r>
                <a:rPr lang="en-US" sz="1104">
                  <a:solidFill>
                    <a:srgbClr val="050926"/>
                  </a:solidFill>
                  <a:latin typeface="210 디딤고딕"/>
                  <a:ea typeface="210 디딤고딕"/>
                </a:rPr>
                <a:t>        "text": //질문 텍스트</a:t>
              </a:r>
            </a:p>
            <a:p>
              <a:pPr algn="l">
                <a:lnSpc>
                  <a:spcPts val="1546"/>
                </a:lnSpc>
                <a:spcBef>
                  <a:spcPct val="0"/>
                </a:spcBef>
              </a:pPr>
              <a:r>
                <a:rPr lang="en-US" sz="1104">
                  <a:solidFill>
                    <a:srgbClr val="050926"/>
                  </a:solidFill>
                  <a:latin typeface="210 디딤고딕"/>
                  <a:ea typeface="210 디딤고딕"/>
                </a:rPr>
                <a:t>        "wordCount"://어절수</a:t>
              </a:r>
            </a:p>
            <a:p>
              <a:pPr algn="l">
                <a:lnSpc>
                  <a:spcPts val="1546"/>
                </a:lnSpc>
                <a:spcBef>
                  <a:spcPct val="0"/>
                </a:spcBef>
              </a:pPr>
              <a:r>
                <a:rPr lang="en-US" sz="1104">
                  <a:solidFill>
                    <a:srgbClr val="050926"/>
                  </a:solidFill>
                  <a:latin typeface="210 디딤고딕"/>
                </a:rPr>
                <a:t>      },</a:t>
              </a:r>
            </a:p>
            <a:p>
              <a:pPr algn="l">
                <a:lnSpc>
                  <a:spcPts val="1546"/>
                </a:lnSpc>
                <a:spcBef>
                  <a:spcPct val="0"/>
                </a:spcBef>
              </a:pPr>
              <a:r>
                <a:rPr lang="en-US" sz="1104">
                  <a:solidFill>
                    <a:srgbClr val="050926"/>
                  </a:solidFill>
                  <a:latin typeface="210 디딤고딕"/>
                  <a:ea typeface="210 디딤고딕"/>
                </a:rPr>
                <a:t>      "emotion": [ //감정 라벨링 데이터        </a:t>
              </a:r>
            </a:p>
            <a:p>
              <a:pPr algn="l">
                <a:lnSpc>
                  <a:spcPts val="1546"/>
                </a:lnSpc>
                <a:spcBef>
                  <a:spcPct val="0"/>
                </a:spcBef>
              </a:pPr>
              <a:r>
                <a:rPr lang="en-US" sz="1104">
                  <a:solidFill>
                    <a:srgbClr val="050926"/>
                  </a:solidFill>
                  <a:latin typeface="210 디딤고딕"/>
                </a:rPr>
                <a:t>      ],</a:t>
              </a:r>
            </a:p>
            <a:p>
              <a:pPr algn="l">
                <a:lnSpc>
                  <a:spcPts val="1546"/>
                </a:lnSpc>
                <a:spcBef>
                  <a:spcPct val="0"/>
                </a:spcBef>
              </a:pPr>
              <a:r>
                <a:rPr lang="en-US" sz="1104">
                  <a:solidFill>
                    <a:srgbClr val="050926"/>
                  </a:solidFill>
                  <a:latin typeface="210 디딤고딕"/>
                  <a:ea typeface="210 디딤고딕"/>
                </a:rPr>
                <a:t>      "intent": [//의도 라벨링 데이터        </a:t>
              </a:r>
            </a:p>
            <a:p>
              <a:pPr algn="l">
                <a:lnSpc>
                  <a:spcPts val="1546"/>
                </a:lnSpc>
                <a:spcBef>
                  <a:spcPct val="0"/>
                </a:spcBef>
              </a:pPr>
              <a:r>
                <a:rPr lang="en-US" sz="1104">
                  <a:solidFill>
                    <a:srgbClr val="050926"/>
                  </a:solidFill>
                  <a:latin typeface="210 디딤고딕"/>
                </a:rPr>
                <a:t>      ]</a:t>
              </a:r>
            </a:p>
            <a:p>
              <a:pPr algn="l">
                <a:lnSpc>
                  <a:spcPts val="1546"/>
                </a:lnSpc>
                <a:spcBef>
                  <a:spcPct val="0"/>
                </a:spcBef>
              </a:pPr>
              <a:r>
                <a:rPr lang="en-US" sz="1104">
                  <a:solidFill>
                    <a:srgbClr val="050926"/>
                  </a:solidFill>
                  <a:latin typeface="210 디딤고딕"/>
                </a:rPr>
                <a:t>    },</a:t>
              </a:r>
            </a:p>
            <a:p>
              <a:pPr algn="l">
                <a:lnSpc>
                  <a:spcPts val="1546"/>
                </a:lnSpc>
                <a:spcBef>
                  <a:spcPct val="0"/>
                </a:spcBef>
              </a:pPr>
              <a:r>
                <a:rPr lang="en-US" sz="1104">
                  <a:solidFill>
                    <a:srgbClr val="050926"/>
                  </a:solidFill>
                  <a:latin typeface="210 디딤고딕"/>
                </a:rPr>
                <a:t>   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384784" y="421830"/>
              <a:ext cx="3304099" cy="58629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64"/>
                </a:lnSpc>
                <a:spcBef>
                  <a:spcPct val="0"/>
                </a:spcBef>
              </a:pPr>
              <a:r>
                <a:rPr lang="en-US" sz="1188">
                  <a:solidFill>
                    <a:srgbClr val="050926"/>
                  </a:solidFill>
                  <a:latin typeface="210 디딤고딕"/>
                  <a:ea typeface="210 디딤고딕"/>
                </a:rPr>
                <a:t>"answer": { //답변 원천 데이터</a:t>
              </a:r>
            </a:p>
            <a:p>
              <a:pPr algn="l">
                <a:lnSpc>
                  <a:spcPts val="1664"/>
                </a:lnSpc>
                <a:spcBef>
                  <a:spcPct val="0"/>
                </a:spcBef>
              </a:pPr>
              <a:r>
                <a:rPr lang="en-US" sz="1188">
                  <a:solidFill>
                    <a:srgbClr val="050926"/>
                  </a:solidFill>
                  <a:latin typeface="210 디딤고딕"/>
                  <a:ea typeface="210 디딤고딕"/>
                </a:rPr>
                <a:t>      "raw": { //원천 데이터</a:t>
              </a:r>
            </a:p>
            <a:p>
              <a:pPr algn="l">
                <a:lnSpc>
                  <a:spcPts val="1664"/>
                </a:lnSpc>
                <a:spcBef>
                  <a:spcPct val="0"/>
                </a:spcBef>
              </a:pPr>
              <a:r>
                <a:rPr lang="en-US" sz="1188">
                  <a:solidFill>
                    <a:srgbClr val="050926"/>
                  </a:solidFill>
                  <a:latin typeface="210 디딤고딕"/>
                  <a:ea typeface="210 디딤고딕"/>
                </a:rPr>
                <a:t>        "text": //답변 텍스트</a:t>
              </a:r>
            </a:p>
            <a:p>
              <a:pPr algn="l">
                <a:lnSpc>
                  <a:spcPts val="1664"/>
                </a:lnSpc>
                <a:spcBef>
                  <a:spcPct val="0"/>
                </a:spcBef>
              </a:pPr>
              <a:r>
                <a:rPr lang="en-US" sz="1188">
                  <a:solidFill>
                    <a:srgbClr val="050926"/>
                  </a:solidFill>
                  <a:latin typeface="210 디딤고딕"/>
                  <a:ea typeface="210 디딤고딕"/>
                </a:rPr>
                <a:t>        "wordCount": //어절수</a:t>
              </a:r>
            </a:p>
            <a:p>
              <a:pPr algn="l">
                <a:lnSpc>
                  <a:spcPts val="1664"/>
                </a:lnSpc>
                <a:spcBef>
                  <a:spcPct val="0"/>
                </a:spcBef>
              </a:pPr>
              <a:r>
                <a:rPr lang="en-US" sz="1188">
                  <a:solidFill>
                    <a:srgbClr val="050926"/>
                  </a:solidFill>
                  <a:latin typeface="210 디딤고딕"/>
                </a:rPr>
                <a:t>      },</a:t>
              </a:r>
            </a:p>
            <a:p>
              <a:pPr algn="l">
                <a:lnSpc>
                  <a:spcPts val="1664"/>
                </a:lnSpc>
                <a:spcBef>
                  <a:spcPct val="0"/>
                </a:spcBef>
              </a:pPr>
              <a:r>
                <a:rPr lang="en-US" sz="1188">
                  <a:solidFill>
                    <a:srgbClr val="050926"/>
                  </a:solidFill>
                  <a:latin typeface="210 디딤고딕"/>
                  <a:ea typeface="210 디딤고딕"/>
                </a:rPr>
                <a:t>      "emotion": [ //감정 라벨링 데이터</a:t>
              </a:r>
            </a:p>
            <a:p>
              <a:pPr algn="l">
                <a:lnSpc>
                  <a:spcPts val="1664"/>
                </a:lnSpc>
                <a:spcBef>
                  <a:spcPct val="0"/>
                </a:spcBef>
              </a:pPr>
              <a:r>
                <a:rPr lang="en-US" sz="1188">
                  <a:solidFill>
                    <a:srgbClr val="050926"/>
                  </a:solidFill>
                  <a:latin typeface="210 디딤고딕"/>
                </a:rPr>
                <a:t>        {</a:t>
              </a:r>
            </a:p>
            <a:p>
              <a:pPr algn="l">
                <a:lnSpc>
                  <a:spcPts val="1664"/>
                </a:lnSpc>
                <a:spcBef>
                  <a:spcPct val="0"/>
                </a:spcBef>
              </a:pPr>
              <a:r>
                <a:rPr lang="en-US" sz="1188">
                  <a:solidFill>
                    <a:srgbClr val="050926"/>
                  </a:solidFill>
                  <a:latin typeface="210 디딤고딕"/>
                  <a:ea typeface="210 디딤고딕"/>
                </a:rPr>
                <a:t>          "text": //감정 라벨링 데이터</a:t>
              </a:r>
            </a:p>
            <a:p>
              <a:pPr algn="l">
                <a:lnSpc>
                  <a:spcPts val="1664"/>
                </a:lnSpc>
                <a:spcBef>
                  <a:spcPct val="0"/>
                </a:spcBef>
              </a:pPr>
              <a:r>
                <a:rPr lang="en-US" sz="1188">
                  <a:solidFill>
                    <a:srgbClr val="050926"/>
                  </a:solidFill>
                  <a:latin typeface="210 디딤고딕"/>
                  <a:ea typeface="210 디딤고딕"/>
                </a:rPr>
                <a:t>          "expression": //상세 감정 라벨링</a:t>
              </a:r>
            </a:p>
            <a:p>
              <a:pPr algn="l">
                <a:lnSpc>
                  <a:spcPts val="1664"/>
                </a:lnSpc>
                <a:spcBef>
                  <a:spcPct val="0"/>
                </a:spcBef>
              </a:pPr>
              <a:r>
                <a:rPr lang="en-US" sz="1188">
                  <a:solidFill>
                    <a:srgbClr val="050926"/>
                  </a:solidFill>
                  <a:latin typeface="210 디딤고딕"/>
                  <a:ea typeface="210 디딤고딕"/>
                </a:rPr>
                <a:t>          "category": //상위 감정 라벨링</a:t>
              </a:r>
            </a:p>
            <a:p>
              <a:pPr algn="l">
                <a:lnSpc>
                  <a:spcPts val="1664"/>
                </a:lnSpc>
                <a:spcBef>
                  <a:spcPct val="0"/>
                </a:spcBef>
              </a:pPr>
              <a:r>
                <a:rPr lang="en-US" sz="1188">
                  <a:solidFill>
                    <a:srgbClr val="050926"/>
                  </a:solidFill>
                  <a:latin typeface="210 디딤고딕"/>
                </a:rPr>
                <a:t>        }</a:t>
              </a:r>
            </a:p>
            <a:p>
              <a:pPr algn="l">
                <a:lnSpc>
                  <a:spcPts val="1664"/>
                </a:lnSpc>
                <a:spcBef>
                  <a:spcPct val="0"/>
                </a:spcBef>
              </a:pPr>
              <a:r>
                <a:rPr lang="en-US" sz="1188">
                  <a:solidFill>
                    <a:srgbClr val="050926"/>
                  </a:solidFill>
                  <a:latin typeface="210 디딤고딕"/>
                </a:rPr>
                <a:t>      ],</a:t>
              </a:r>
            </a:p>
            <a:p>
              <a:pPr algn="l">
                <a:lnSpc>
                  <a:spcPts val="1664"/>
                </a:lnSpc>
                <a:spcBef>
                  <a:spcPct val="0"/>
                </a:spcBef>
              </a:pPr>
              <a:r>
                <a:rPr lang="en-US" sz="1188">
                  <a:solidFill>
                    <a:srgbClr val="050926"/>
                  </a:solidFill>
                  <a:latin typeface="210 디딤고딕"/>
                  <a:ea typeface="210 디딤고딕"/>
                </a:rPr>
                <a:t>      "intent": [ //의도 라벨링 데이터</a:t>
              </a:r>
            </a:p>
            <a:p>
              <a:pPr algn="l">
                <a:lnSpc>
                  <a:spcPts val="1664"/>
                </a:lnSpc>
                <a:spcBef>
                  <a:spcPct val="0"/>
                </a:spcBef>
              </a:pPr>
              <a:r>
                <a:rPr lang="en-US" sz="1188">
                  <a:solidFill>
                    <a:srgbClr val="050926"/>
                  </a:solidFill>
                  <a:latin typeface="210 디딤고딕"/>
                </a:rPr>
                <a:t>        {</a:t>
              </a:r>
            </a:p>
            <a:p>
              <a:pPr algn="l">
                <a:lnSpc>
                  <a:spcPts val="1664"/>
                </a:lnSpc>
                <a:spcBef>
                  <a:spcPct val="0"/>
                </a:spcBef>
              </a:pPr>
              <a:r>
                <a:rPr lang="en-US" sz="1188">
                  <a:solidFill>
                    <a:srgbClr val="050926"/>
                  </a:solidFill>
                  <a:latin typeface="210 디딤고딕"/>
                  <a:ea typeface="210 디딤고딕"/>
                </a:rPr>
                <a:t>          "text": //의도 라벨링 데이터</a:t>
              </a:r>
            </a:p>
            <a:p>
              <a:pPr algn="l">
                <a:lnSpc>
                  <a:spcPts val="1664"/>
                </a:lnSpc>
                <a:spcBef>
                  <a:spcPct val="0"/>
                </a:spcBef>
              </a:pPr>
              <a:r>
                <a:rPr lang="en-US" sz="1188">
                  <a:solidFill>
                    <a:srgbClr val="050926"/>
                  </a:solidFill>
                  <a:latin typeface="210 디딤고딕"/>
                  <a:ea typeface="210 디딤고딕"/>
                </a:rPr>
                <a:t>          "expression": //상세 의도 라벨링</a:t>
              </a:r>
            </a:p>
            <a:p>
              <a:pPr algn="l">
                <a:lnSpc>
                  <a:spcPts val="1664"/>
                </a:lnSpc>
                <a:spcBef>
                  <a:spcPct val="0"/>
                </a:spcBef>
              </a:pPr>
              <a:r>
                <a:rPr lang="en-US" sz="1188">
                  <a:solidFill>
                    <a:srgbClr val="050926"/>
                  </a:solidFill>
                  <a:latin typeface="210 디딤고딕"/>
                  <a:ea typeface="210 디딤고딕"/>
                </a:rPr>
                <a:t>          "category": //상의 의도 라벨링</a:t>
              </a:r>
            </a:p>
            <a:p>
              <a:pPr algn="l">
                <a:lnSpc>
                  <a:spcPts val="1664"/>
                </a:lnSpc>
                <a:spcBef>
                  <a:spcPct val="0"/>
                </a:spcBef>
              </a:pPr>
              <a:r>
                <a:rPr lang="en-US" sz="1188">
                  <a:solidFill>
                    <a:srgbClr val="050926"/>
                  </a:solidFill>
                  <a:latin typeface="210 디딤고딕"/>
                </a:rPr>
                <a:t>        }</a:t>
              </a:r>
            </a:p>
            <a:p>
              <a:pPr algn="l">
                <a:lnSpc>
                  <a:spcPts val="1664"/>
                </a:lnSpc>
                <a:spcBef>
                  <a:spcPct val="0"/>
                </a:spcBef>
              </a:pPr>
              <a:r>
                <a:rPr lang="en-US" sz="1188">
                  <a:solidFill>
                    <a:srgbClr val="050926"/>
                  </a:solidFill>
                  <a:latin typeface="210 디딤고딕"/>
                </a:rPr>
                <a:t>      ],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03578" y="7278122"/>
            <a:ext cx="16124223" cy="2386160"/>
            <a:chOff x="0" y="0"/>
            <a:chExt cx="21498964" cy="3181547"/>
          </a:xfrm>
        </p:grpSpPr>
        <p:grpSp>
          <p:nvGrpSpPr>
            <p:cNvPr id="11" name="Group 11"/>
            <p:cNvGrpSpPr/>
            <p:nvPr/>
          </p:nvGrpSpPr>
          <p:grpSpPr>
            <a:xfrm>
              <a:off x="10204888" y="0"/>
              <a:ext cx="6223572" cy="3111786"/>
              <a:chOff x="0" y="0"/>
              <a:chExt cx="812800" cy="4064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6400">
                    <a:moveTo>
                      <a:pt x="0" y="0"/>
                    </a:moveTo>
                    <a:lnTo>
                      <a:pt x="609600" y="0"/>
                    </a:lnTo>
                    <a:lnTo>
                      <a:pt x="812800" y="203200"/>
                    </a:lnTo>
                    <a:lnTo>
                      <a:pt x="6096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BC3EB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177800" y="-47625"/>
                <a:ext cx="558800" cy="454025"/>
              </a:xfrm>
              <a:prstGeom prst="rect">
                <a:avLst/>
              </a:prstGeom>
            </p:spPr>
            <p:txBody>
              <a:bodyPr lIns="38524" tIns="38524" rIns="38524" bIns="38524" rtlCol="0" anchor="ctr"/>
              <a:lstStyle/>
              <a:p>
                <a:pPr algn="ctr">
                  <a:lnSpc>
                    <a:spcPts val="3532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5155366" y="69761"/>
              <a:ext cx="6223572" cy="3111786"/>
              <a:chOff x="0" y="0"/>
              <a:chExt cx="812800" cy="4064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6400">
                    <a:moveTo>
                      <a:pt x="0" y="0"/>
                    </a:moveTo>
                    <a:lnTo>
                      <a:pt x="609600" y="0"/>
                    </a:lnTo>
                    <a:lnTo>
                      <a:pt x="812800" y="203200"/>
                    </a:lnTo>
                    <a:lnTo>
                      <a:pt x="6096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F0F4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177800" y="-47625"/>
                <a:ext cx="558800" cy="454025"/>
              </a:xfrm>
              <a:prstGeom prst="rect">
                <a:avLst/>
              </a:prstGeom>
            </p:spPr>
            <p:txBody>
              <a:bodyPr lIns="38524" tIns="38524" rIns="38524" bIns="38524" rtlCol="0" anchor="ctr"/>
              <a:lstStyle/>
              <a:p>
                <a:pPr algn="ctr">
                  <a:lnSpc>
                    <a:spcPts val="3532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15275392" y="0"/>
              <a:ext cx="6223572" cy="3111786"/>
              <a:chOff x="0" y="0"/>
              <a:chExt cx="812800" cy="4064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6400">
                    <a:moveTo>
                      <a:pt x="0" y="0"/>
                    </a:moveTo>
                    <a:lnTo>
                      <a:pt x="609600" y="0"/>
                    </a:lnTo>
                    <a:lnTo>
                      <a:pt x="812800" y="203200"/>
                    </a:lnTo>
                    <a:lnTo>
                      <a:pt x="6096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ADD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177800" y="-47625"/>
                <a:ext cx="558800" cy="454025"/>
              </a:xfrm>
              <a:prstGeom prst="rect">
                <a:avLst/>
              </a:prstGeom>
            </p:spPr>
            <p:txBody>
              <a:bodyPr lIns="38524" tIns="38524" rIns="38524" bIns="38524" rtlCol="0" anchor="ctr"/>
              <a:lstStyle/>
              <a:p>
                <a:pPr algn="ctr">
                  <a:lnSpc>
                    <a:spcPts val="3532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0" y="69761"/>
              <a:ext cx="6223572" cy="3111786"/>
              <a:chOff x="0" y="0"/>
              <a:chExt cx="812800" cy="4064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06400">
                    <a:moveTo>
                      <a:pt x="0" y="0"/>
                    </a:moveTo>
                    <a:lnTo>
                      <a:pt x="609600" y="0"/>
                    </a:lnTo>
                    <a:lnTo>
                      <a:pt x="812800" y="203200"/>
                    </a:lnTo>
                    <a:lnTo>
                      <a:pt x="6096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EFEFE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177800" y="-47625"/>
                <a:ext cx="558800" cy="454025"/>
              </a:xfrm>
              <a:prstGeom prst="rect">
                <a:avLst/>
              </a:prstGeom>
            </p:spPr>
            <p:txBody>
              <a:bodyPr lIns="38524" tIns="38524" rIns="38524" bIns="38524" rtlCol="0" anchor="ctr"/>
              <a:lstStyle/>
              <a:p>
                <a:pPr algn="ctr">
                  <a:lnSpc>
                    <a:spcPts val="3532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2610714" y="1086529"/>
              <a:ext cx="4676716" cy="853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308"/>
                </a:lnSpc>
                <a:spcBef>
                  <a:spcPct val="0"/>
                </a:spcBef>
              </a:pPr>
              <a:r>
                <a:rPr lang="en-US" sz="3791">
                  <a:solidFill>
                    <a:srgbClr val="000000"/>
                  </a:solidFill>
                  <a:latin typeface="210 디딤고딕 Bold"/>
                </a:rPr>
                <a:t>.json 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6894807" y="638683"/>
              <a:ext cx="4676716" cy="1748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308"/>
                </a:lnSpc>
              </a:pPr>
              <a:r>
                <a:rPr lang="en-US" sz="3791">
                  <a:solidFill>
                    <a:srgbClr val="000000"/>
                  </a:solidFill>
                  <a:latin typeface="210 디딤고딕 Bold"/>
                </a:rPr>
                <a:t>.py </a:t>
              </a:r>
            </a:p>
            <a:p>
              <a:pPr algn="l">
                <a:lnSpc>
                  <a:spcPts val="5308"/>
                </a:lnSpc>
                <a:spcBef>
                  <a:spcPct val="0"/>
                </a:spcBef>
              </a:pPr>
              <a:r>
                <a:rPr lang="en-US" sz="3791">
                  <a:solidFill>
                    <a:srgbClr val="000000"/>
                  </a:solidFill>
                  <a:latin typeface="210 디딤고딕 Bold"/>
                </a:rPr>
                <a:t>Dictionary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1378937" y="897643"/>
              <a:ext cx="4676716" cy="13893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46"/>
                </a:lnSpc>
              </a:pPr>
              <a:r>
                <a:rPr lang="en-US" sz="3033">
                  <a:solidFill>
                    <a:srgbClr val="000000"/>
                  </a:solidFill>
                  <a:ea typeface="210 디딤고딕 Bold"/>
                </a:rPr>
                <a:t>원하는 라벨</a:t>
              </a:r>
            </a:p>
            <a:p>
              <a:pPr algn="ctr">
                <a:lnSpc>
                  <a:spcPts val="4246"/>
                </a:lnSpc>
                <a:spcBef>
                  <a:spcPct val="0"/>
                </a:spcBef>
              </a:pPr>
              <a:r>
                <a:rPr lang="en-US" sz="3033">
                  <a:solidFill>
                    <a:srgbClr val="000000"/>
                  </a:solidFill>
                  <a:ea typeface="210 디딤고딕 Bold"/>
                </a:rPr>
                <a:t>데이터 추출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6048820" y="827882"/>
              <a:ext cx="4676716" cy="13893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46"/>
                </a:lnSpc>
              </a:pPr>
              <a:r>
                <a:rPr lang="en-US" sz="3033">
                  <a:solidFill>
                    <a:srgbClr val="000000"/>
                  </a:solidFill>
                  <a:latin typeface="210 디딤고딕 Bold"/>
                </a:rPr>
                <a:t>.csv</a:t>
              </a:r>
            </a:p>
            <a:p>
              <a:pPr algn="ctr">
                <a:lnSpc>
                  <a:spcPts val="4246"/>
                </a:lnSpc>
                <a:spcBef>
                  <a:spcPct val="0"/>
                </a:spcBef>
              </a:pPr>
              <a:r>
                <a:rPr lang="en-US" sz="3033">
                  <a:solidFill>
                    <a:srgbClr val="000000"/>
                  </a:solidFill>
                  <a:ea typeface="210 디딤고딕 Bold"/>
                </a:rPr>
                <a:t>저장</a:t>
              </a:r>
            </a:p>
          </p:txBody>
        </p:sp>
      </p:grpSp>
      <p:sp>
        <p:nvSpPr>
          <p:cNvPr id="27" name="AutoShape 27"/>
          <p:cNvSpPr/>
          <p:nvPr/>
        </p:nvSpPr>
        <p:spPr>
          <a:xfrm>
            <a:off x="8643566" y="3796331"/>
            <a:ext cx="1457149" cy="0"/>
          </a:xfrm>
          <a:prstGeom prst="line">
            <a:avLst/>
          </a:prstGeom>
          <a:ln w="1333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8" name="Freeform 28"/>
          <p:cNvSpPr/>
          <p:nvPr/>
        </p:nvSpPr>
        <p:spPr>
          <a:xfrm>
            <a:off x="11166089" y="2191202"/>
            <a:ext cx="5097166" cy="4715026"/>
          </a:xfrm>
          <a:custGeom>
            <a:avLst/>
            <a:gdLst/>
            <a:ahLst/>
            <a:cxnLst/>
            <a:rect l="l" t="t" r="r" b="b"/>
            <a:pathLst>
              <a:path w="5097166" h="4715026">
                <a:moveTo>
                  <a:pt x="0" y="0"/>
                </a:moveTo>
                <a:lnTo>
                  <a:pt x="5097166" y="0"/>
                </a:lnTo>
                <a:lnTo>
                  <a:pt x="5097166" y="4715026"/>
                </a:lnTo>
                <a:lnTo>
                  <a:pt x="0" y="47150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57" r="-1557"/>
            </a:stretch>
          </a:blipFill>
          <a:ln w="9525" cap="rnd">
            <a:solidFill>
              <a:srgbClr val="000000"/>
            </a:solidFill>
            <a:prstDash val="solid"/>
            <a:rou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9" name="TextBox 29"/>
          <p:cNvSpPr txBox="1"/>
          <p:nvPr/>
        </p:nvSpPr>
        <p:spPr>
          <a:xfrm>
            <a:off x="2192736" y="641350"/>
            <a:ext cx="7684747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50926"/>
                </a:solidFill>
                <a:latin typeface="210 디딤고딕"/>
              </a:rPr>
              <a:t>Data Preview - Prepocessing  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03578" y="694530"/>
            <a:ext cx="520673" cy="540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23"/>
              </a:lnSpc>
              <a:spcBef>
                <a:spcPct val="0"/>
              </a:spcBef>
            </a:pPr>
            <a:r>
              <a:rPr lang="en-US" sz="3088">
                <a:solidFill>
                  <a:srgbClr val="050926"/>
                </a:solidFill>
                <a:latin typeface="210 디딤고딕"/>
              </a:rPr>
              <a:t>02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193856" y="4253440"/>
            <a:ext cx="235656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210 디딤고딕 Bold"/>
              </a:rPr>
              <a:t>json -&gt; csv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6561" y="458292"/>
            <a:ext cx="1394707" cy="1140815"/>
          </a:xfrm>
          <a:custGeom>
            <a:avLst/>
            <a:gdLst/>
            <a:ahLst/>
            <a:cxnLst/>
            <a:rect l="l" t="t" r="r" b="b"/>
            <a:pathLst>
              <a:path w="1394707" h="1140815">
                <a:moveTo>
                  <a:pt x="0" y="0"/>
                </a:moveTo>
                <a:lnTo>
                  <a:pt x="1394707" y="0"/>
                </a:lnTo>
                <a:lnTo>
                  <a:pt x="1394707" y="1140816"/>
                </a:lnTo>
                <a:lnTo>
                  <a:pt x="0" y="11408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127" b="-1112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3310383" y="327982"/>
            <a:ext cx="4760568" cy="1491326"/>
          </a:xfrm>
          <a:custGeom>
            <a:avLst/>
            <a:gdLst/>
            <a:ahLst/>
            <a:cxnLst/>
            <a:rect l="l" t="t" r="r" b="b"/>
            <a:pathLst>
              <a:path w="4760568" h="1491326">
                <a:moveTo>
                  <a:pt x="0" y="0"/>
                </a:moveTo>
                <a:lnTo>
                  <a:pt x="4760567" y="0"/>
                </a:lnTo>
                <a:lnTo>
                  <a:pt x="4760567" y="1491326"/>
                </a:lnTo>
                <a:lnTo>
                  <a:pt x="0" y="14913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789117" y="4218310"/>
            <a:ext cx="7736877" cy="2948641"/>
            <a:chOff x="0" y="0"/>
            <a:chExt cx="10315836" cy="3931521"/>
          </a:xfrm>
        </p:grpSpPr>
        <p:sp>
          <p:nvSpPr>
            <p:cNvPr id="5" name="Freeform 5"/>
            <p:cNvSpPr/>
            <p:nvPr/>
          </p:nvSpPr>
          <p:spPr>
            <a:xfrm>
              <a:off x="6065676" y="0"/>
              <a:ext cx="4250161" cy="3931521"/>
            </a:xfrm>
            <a:custGeom>
              <a:avLst/>
              <a:gdLst/>
              <a:ahLst/>
              <a:cxnLst/>
              <a:rect l="l" t="t" r="r" b="b"/>
              <a:pathLst>
                <a:path w="4250161" h="3931521">
                  <a:moveTo>
                    <a:pt x="0" y="0"/>
                  </a:moveTo>
                  <a:lnTo>
                    <a:pt x="4250160" y="0"/>
                  </a:lnTo>
                  <a:lnTo>
                    <a:pt x="4250160" y="3931521"/>
                  </a:lnTo>
                  <a:lnTo>
                    <a:pt x="0" y="39315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573" r="-45655" b="-50377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4250161" cy="3931521"/>
            </a:xfrm>
            <a:custGeom>
              <a:avLst/>
              <a:gdLst/>
              <a:ahLst/>
              <a:cxnLst/>
              <a:rect l="l" t="t" r="r" b="b"/>
              <a:pathLst>
                <a:path w="4250161" h="3931521">
                  <a:moveTo>
                    <a:pt x="0" y="0"/>
                  </a:moveTo>
                  <a:lnTo>
                    <a:pt x="4250161" y="0"/>
                  </a:lnTo>
                  <a:lnTo>
                    <a:pt x="4250161" y="3931521"/>
                  </a:lnTo>
                  <a:lnTo>
                    <a:pt x="0" y="39315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557" r="-1557"/>
              </a:stretch>
            </a:blip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4399150" y="1423925"/>
              <a:ext cx="1515623" cy="541835"/>
            </a:xfrm>
            <a:custGeom>
              <a:avLst/>
              <a:gdLst/>
              <a:ahLst/>
              <a:cxnLst/>
              <a:rect l="l" t="t" r="r" b="b"/>
              <a:pathLst>
                <a:path w="1515623" h="541835">
                  <a:moveTo>
                    <a:pt x="0" y="0"/>
                  </a:moveTo>
                  <a:lnTo>
                    <a:pt x="1515623" y="0"/>
                  </a:lnTo>
                  <a:lnTo>
                    <a:pt x="1515623" y="541836"/>
                  </a:lnTo>
                  <a:lnTo>
                    <a:pt x="0" y="541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8879409" y="4982928"/>
            <a:ext cx="1419405" cy="1419405"/>
          </a:xfrm>
          <a:custGeom>
            <a:avLst/>
            <a:gdLst/>
            <a:ahLst/>
            <a:cxnLst/>
            <a:rect l="l" t="t" r="r" b="b"/>
            <a:pathLst>
              <a:path w="1419405" h="1419405">
                <a:moveTo>
                  <a:pt x="0" y="0"/>
                </a:moveTo>
                <a:lnTo>
                  <a:pt x="1419405" y="0"/>
                </a:lnTo>
                <a:lnTo>
                  <a:pt x="1419405" y="1419405"/>
                </a:lnTo>
                <a:lnTo>
                  <a:pt x="0" y="14194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0496991" y="3613271"/>
            <a:ext cx="6846617" cy="3553680"/>
          </a:xfrm>
          <a:custGeom>
            <a:avLst/>
            <a:gdLst/>
            <a:ahLst/>
            <a:cxnLst/>
            <a:rect l="l" t="t" r="r" b="b"/>
            <a:pathLst>
              <a:path w="6846617" h="3553680">
                <a:moveTo>
                  <a:pt x="0" y="0"/>
                </a:moveTo>
                <a:lnTo>
                  <a:pt x="6846616" y="0"/>
                </a:lnTo>
                <a:lnTo>
                  <a:pt x="6846616" y="3553680"/>
                </a:lnTo>
                <a:lnTo>
                  <a:pt x="0" y="35536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54611" r="-13683" b="-23697"/>
            </a:stretch>
          </a:blipFill>
          <a:ln w="9525" cap="rnd">
            <a:solidFill>
              <a:srgbClr val="000000"/>
            </a:solidFill>
            <a:prstDash val="solid"/>
            <a:rou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2192736" y="641350"/>
            <a:ext cx="10058673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50926"/>
                </a:solidFill>
                <a:latin typeface="210 디딤고딕"/>
              </a:rPr>
              <a:t>Data Preview - Prepocessing 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3578" y="694530"/>
            <a:ext cx="520673" cy="540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23"/>
              </a:lnSpc>
              <a:spcBef>
                <a:spcPct val="0"/>
              </a:spcBef>
            </a:pPr>
            <a:r>
              <a:rPr lang="en-US" sz="3088">
                <a:solidFill>
                  <a:srgbClr val="050926"/>
                </a:solidFill>
                <a:latin typeface="210 디딤고딕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947252" y="3292150"/>
            <a:ext cx="8084461" cy="566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00"/>
              </a:lnSpc>
              <a:spcBef>
                <a:spcPct val="0"/>
              </a:spcBef>
            </a:pPr>
            <a:r>
              <a:rPr lang="en-US" sz="3214">
                <a:solidFill>
                  <a:srgbClr val="050926"/>
                </a:solidFill>
                <a:latin typeface="210 디딤고딕 Bold"/>
                <a:ea typeface="210 디딤고딕 Bold"/>
              </a:rPr>
              <a:t>re /konlpy 전처리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142746" y="2621383"/>
            <a:ext cx="3555105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50926"/>
                </a:solidFill>
                <a:latin typeface="210 디딤고딕 Bold"/>
                <a:ea typeface="210 디딤고딕 Bold"/>
              </a:rPr>
              <a:t>⭐️ 불용어 제거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09026" y="7832052"/>
            <a:ext cx="16169305" cy="142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2"/>
              </a:lnSpc>
              <a:spcBef>
                <a:spcPct val="0"/>
              </a:spcBef>
            </a:pPr>
            <a:r>
              <a:rPr lang="en-US" sz="2723">
                <a:solidFill>
                  <a:srgbClr val="050926"/>
                </a:solidFill>
                <a:latin typeface="210 옥탑방"/>
                <a:ea typeface="210 옥탑방"/>
              </a:rPr>
              <a:t>⭐️ 불필요한 단어 제거 : 1000여개의 불필요한 단어 목록을 작성하고 면접 자료에서 추출</a:t>
            </a:r>
          </a:p>
          <a:p>
            <a:pPr algn="ctr">
              <a:lnSpc>
                <a:spcPts val="3812"/>
              </a:lnSpc>
              <a:spcBef>
                <a:spcPct val="0"/>
              </a:spcBef>
            </a:pPr>
            <a:r>
              <a:rPr lang="en-US" sz="2723">
                <a:solidFill>
                  <a:srgbClr val="050926"/>
                </a:solidFill>
                <a:latin typeface="210 옥탑방"/>
                <a:ea typeface="210 옥탑방"/>
              </a:rPr>
              <a:t>⭐️ </a:t>
            </a:r>
            <a:r>
              <a:rPr lang="en-US" sz="2723">
                <a:solidFill>
                  <a:srgbClr val="050926"/>
                </a:solidFill>
                <a:ea typeface="210 옥탑방"/>
              </a:rPr>
              <a:t>토픽 모델링 결과를 분석한 후 인터넷 검색을 통해 한국어 불필요한 단어 목록 확인</a:t>
            </a:r>
          </a:p>
          <a:p>
            <a:pPr algn="ctr">
              <a:lnSpc>
                <a:spcPts val="3812"/>
              </a:lnSpc>
              <a:spcBef>
                <a:spcPct val="0"/>
              </a:spcBef>
            </a:pPr>
            <a:r>
              <a:rPr lang="en-US" sz="2723">
                <a:solidFill>
                  <a:srgbClr val="050926"/>
                </a:solidFill>
                <a:latin typeface="210 옥탑방"/>
                <a:ea typeface="210 옥탑방"/>
              </a:rPr>
              <a:t>⭐️ 명사 추출(OKT) : 오픈소스 한국어 처리기를 통해 형태소 제거 및 명사 추출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947</Words>
  <Application>Microsoft Macintosh PowerPoint</Application>
  <PresentationFormat>사용자 지정</PresentationFormat>
  <Paragraphs>229</Paragraphs>
  <Slides>21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Arial</vt:lpstr>
      <vt:lpstr>210 디딤고딕</vt:lpstr>
      <vt:lpstr>210 디딤고딕 Bold</vt:lpstr>
      <vt:lpstr>210 썸타임</vt:lpstr>
      <vt:lpstr>Calibri</vt:lpstr>
      <vt:lpstr>HK Modular</vt:lpstr>
      <vt:lpstr>210 옥탑방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4조_TextMining_TeamProject_(윤지형_박현우_정필규_최현준)</dc:title>
  <cp:lastModifiedBy>최현준</cp:lastModifiedBy>
  <cp:revision>2</cp:revision>
  <dcterms:created xsi:type="dcterms:W3CDTF">2006-08-16T00:00:00Z</dcterms:created>
  <dcterms:modified xsi:type="dcterms:W3CDTF">2024-06-08T12:37:15Z</dcterms:modified>
  <dc:identifier>DAGHX3KAzu4</dc:identifier>
</cp:coreProperties>
</file>